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3" r:id="rId27"/>
    <p:sldId id="282" r:id="rId28"/>
    <p:sldId id="284" r:id="rId29"/>
    <p:sldId id="285"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94717" autoAdjust="0"/>
  </p:normalViewPr>
  <p:slideViewPr>
    <p:cSldViewPr snapToGrid="0">
      <p:cViewPr varScale="1">
        <p:scale>
          <a:sx n="81" d="100"/>
          <a:sy n="81" d="100"/>
        </p:scale>
        <p:origin x="252" y="1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35311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1710435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213352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946960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3451648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375389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1257559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3512047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3782659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3649269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ADBBDCB-ABC4-4590-B439-9EDA3754A826}" type="datetimeFigureOut">
              <a:rPr lang="ru-RU" smtClean="0"/>
              <a:pPr/>
              <a:t>12.12.2017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A20368-A403-4BC3-92E5-E082BB291A25}" type="slidenum">
              <a:rPr lang="ru-RU" smtClean="0"/>
              <a:pPr/>
              <a:t>‹#›</a:t>
            </a:fld>
            <a:endParaRPr lang="ru-RU"/>
          </a:p>
        </p:txBody>
      </p:sp>
    </p:spTree>
    <p:extLst>
      <p:ext uri="{BB962C8B-B14F-4D97-AF65-F5344CB8AC3E}">
        <p14:creationId xmlns:p14="http://schemas.microsoft.com/office/powerpoint/2010/main" val="3588022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DBBDCB-ABC4-4590-B439-9EDA3754A826}" type="datetimeFigureOut">
              <a:rPr lang="ru-RU" smtClean="0"/>
              <a:pPr/>
              <a:t>12.12.2017</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20368-A403-4BC3-92E5-E082BB291A25}" type="slidenum">
              <a:rPr lang="ru-RU" smtClean="0"/>
              <a:pPr/>
              <a:t>‹#›</a:t>
            </a:fld>
            <a:endParaRPr lang="ru-RU"/>
          </a:p>
        </p:txBody>
      </p:sp>
    </p:spTree>
    <p:extLst>
      <p:ext uri="{BB962C8B-B14F-4D97-AF65-F5344CB8AC3E}">
        <p14:creationId xmlns:p14="http://schemas.microsoft.com/office/powerpoint/2010/main" val="2235853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38150" y="366193"/>
            <a:ext cx="10845932" cy="9325630"/>
          </a:xfrm>
          <a:prstGeom prst="rect">
            <a:avLst/>
          </a:prstGeom>
          <a:noFill/>
        </p:spPr>
        <p:txBody>
          <a:bodyPr wrap="square" rtlCol="0">
            <a:spAutoFit/>
          </a:bodyPr>
          <a:lstStyle/>
          <a:p>
            <a:pPr algn="ctr"/>
            <a:r>
              <a:rPr lang="ru-RU" sz="4400" b="1" dirty="0" smtClean="0">
                <a:cs typeface="Aharoni" panose="02010803020104030203" pitchFamily="2" charset="-79"/>
              </a:rPr>
              <a:t>ПРОЕКТ НА ТЕМУ:</a:t>
            </a:r>
          </a:p>
          <a:p>
            <a:pPr algn="ctr"/>
            <a:r>
              <a:rPr lang="ru-RU" sz="4400" b="1" dirty="0" smtClean="0">
                <a:cs typeface="Aharoni" panose="02010803020104030203" pitchFamily="2" charset="-79"/>
              </a:rPr>
              <a:t>«Будущее родного края»</a:t>
            </a:r>
          </a:p>
          <a:p>
            <a:pPr algn="r"/>
            <a:r>
              <a:rPr lang="ru-RU" sz="3200" b="1" dirty="0" smtClean="0">
                <a:cs typeface="Aharoni" panose="02010803020104030203" pitchFamily="2" charset="-79"/>
              </a:rPr>
              <a:t>Выполнили</a:t>
            </a:r>
          </a:p>
          <a:p>
            <a:pPr algn="r"/>
            <a:r>
              <a:rPr lang="ru-RU" sz="3200" b="1" dirty="0" smtClean="0">
                <a:cs typeface="Aharoni" panose="02010803020104030203" pitchFamily="2" charset="-79"/>
              </a:rPr>
              <a:t> ученики 7А класса: </a:t>
            </a:r>
          </a:p>
          <a:p>
            <a:pPr algn="r"/>
            <a:r>
              <a:rPr lang="ru-RU" sz="3200" b="1" dirty="0" smtClean="0">
                <a:cs typeface="Aharoni" panose="02010803020104030203" pitchFamily="2" charset="-79"/>
              </a:rPr>
              <a:t>1.Рахматулин </a:t>
            </a:r>
            <a:r>
              <a:rPr lang="ru-RU" sz="3200" b="1" dirty="0" err="1" smtClean="0">
                <a:cs typeface="Aharoni" panose="02010803020104030203" pitchFamily="2" charset="-79"/>
              </a:rPr>
              <a:t>Алимхан</a:t>
            </a:r>
            <a:endParaRPr lang="ru-RU" sz="3200" b="1" dirty="0" smtClean="0">
              <a:cs typeface="Aharoni" panose="02010803020104030203" pitchFamily="2" charset="-79"/>
            </a:endParaRPr>
          </a:p>
          <a:p>
            <a:pPr algn="r"/>
            <a:r>
              <a:rPr lang="ru-RU" sz="3200" b="1" dirty="0" smtClean="0">
                <a:cs typeface="Aharoni" panose="02010803020104030203" pitchFamily="2" charset="-79"/>
              </a:rPr>
              <a:t>2.Полосов Ярослав</a:t>
            </a:r>
          </a:p>
          <a:p>
            <a:pPr algn="r"/>
            <a:r>
              <a:rPr lang="ru-RU" sz="3200" b="1" dirty="0" smtClean="0">
                <a:cs typeface="Aharoni" panose="02010803020104030203" pitchFamily="2" charset="-79"/>
              </a:rPr>
              <a:t>3.Сабирзянова Алина</a:t>
            </a:r>
          </a:p>
          <a:p>
            <a:pPr algn="r"/>
            <a:r>
              <a:rPr lang="ru-RU" sz="3200" b="1" dirty="0" smtClean="0">
                <a:cs typeface="Aharoni" panose="02010803020104030203" pitchFamily="2" charset="-79"/>
              </a:rPr>
              <a:t>4.Романова Света</a:t>
            </a:r>
          </a:p>
          <a:p>
            <a:pPr algn="r"/>
            <a:r>
              <a:rPr lang="ru-RU" sz="3200" b="1" dirty="0" smtClean="0">
                <a:cs typeface="Aharoni" panose="02010803020104030203" pitchFamily="2" charset="-79"/>
              </a:rPr>
              <a:t>5.Саматова Диана</a:t>
            </a:r>
          </a:p>
          <a:p>
            <a:pPr algn="r"/>
            <a:endParaRPr lang="ru-RU" sz="3200" b="1" dirty="0" smtClean="0">
              <a:cs typeface="Aharoni" panose="02010803020104030203" pitchFamily="2" charset="-79"/>
            </a:endParaRPr>
          </a:p>
          <a:p>
            <a:pPr algn="r"/>
            <a:endParaRPr lang="ru-RU" sz="3200" b="1" dirty="0" smtClean="0">
              <a:cs typeface="Aharoni" panose="02010803020104030203" pitchFamily="2" charset="-79"/>
            </a:endParaRPr>
          </a:p>
          <a:p>
            <a:pPr algn="r"/>
            <a:endParaRPr lang="ru-RU" sz="3200" b="1" dirty="0" smtClean="0">
              <a:cs typeface="Aharoni" panose="02010803020104030203" pitchFamily="2" charset="-79"/>
            </a:endParaRPr>
          </a:p>
          <a:p>
            <a:pPr algn="r"/>
            <a:endParaRPr lang="ru-RU" sz="3200" b="1" dirty="0" smtClean="0">
              <a:cs typeface="Aharoni" panose="02010803020104030203" pitchFamily="2" charset="-79"/>
            </a:endParaRPr>
          </a:p>
          <a:p>
            <a:endParaRPr lang="ru-RU" sz="3200" b="1" dirty="0">
              <a:cs typeface="Aharoni" panose="02010803020104030203" pitchFamily="2" charset="-79"/>
            </a:endParaRPr>
          </a:p>
          <a:p>
            <a:endParaRPr lang="ru-RU" sz="3200" b="1" dirty="0" smtClean="0">
              <a:cs typeface="Aharoni" panose="02010803020104030203" pitchFamily="2" charset="-79"/>
            </a:endParaRPr>
          </a:p>
          <a:p>
            <a:endParaRPr lang="ru-RU" sz="3200" b="1" dirty="0">
              <a:cs typeface="Aharoni" panose="02010803020104030203" pitchFamily="2" charset="-79"/>
            </a:endParaRPr>
          </a:p>
          <a:p>
            <a:endParaRPr lang="ru-RU" sz="3200" b="1" dirty="0" smtClean="0">
              <a:cs typeface="Aharoni" panose="02010803020104030203" pitchFamily="2" charset="-79"/>
            </a:endParaRPr>
          </a:p>
          <a:p>
            <a:endParaRPr lang="ru-RU" sz="3200" b="1" dirty="0">
              <a:cs typeface="Aharoni" panose="02010803020104030203" pitchFamily="2" charset="-79"/>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856" y="2336153"/>
            <a:ext cx="5922284" cy="3945894"/>
          </a:xfrm>
          <a:prstGeom prst="rect">
            <a:avLst/>
          </a:prstGeom>
        </p:spPr>
      </p:pic>
    </p:spTree>
    <p:extLst>
      <p:ext uri="{BB962C8B-B14F-4D97-AF65-F5344CB8AC3E}">
        <p14:creationId xmlns:p14="http://schemas.microsoft.com/office/powerpoint/2010/main" val="2914653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Городской Транспорт будущего Загляни в будущее "/>
          <p:cNvPicPr/>
          <p:nvPr/>
        </p:nvPicPr>
        <p:blipFill>
          <a:blip r:embed="rId2">
            <a:extLst>
              <a:ext uri="{28A0092B-C50C-407E-A947-70E740481C1C}">
                <a14:useLocalDpi xmlns:a14="http://schemas.microsoft.com/office/drawing/2010/main" val="0"/>
              </a:ext>
            </a:extLst>
          </a:blip>
          <a:srcRect/>
          <a:stretch>
            <a:fillRect/>
          </a:stretch>
        </p:blipFill>
        <p:spPr bwMode="auto">
          <a:xfrm>
            <a:off x="1306285" y="558139"/>
            <a:ext cx="9452759" cy="565859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ЕРСПЕКТИВЫ РАЗВИТИЯ ГОРОДСКОГО ТРАНСПОРТА К персональным городским средствам..."/>
          <p:cNvPicPr/>
          <p:nvPr/>
        </p:nvPicPr>
        <p:blipFill>
          <a:blip r:embed="rId2">
            <a:extLst>
              <a:ext uri="{28A0092B-C50C-407E-A947-70E740481C1C}">
                <a14:useLocalDpi xmlns:a14="http://schemas.microsoft.com/office/drawing/2010/main" val="0"/>
              </a:ext>
            </a:extLst>
          </a:blip>
          <a:srcRect/>
          <a:stretch>
            <a:fillRect/>
          </a:stretch>
        </p:blipFill>
        <p:spPr bwMode="auto">
          <a:xfrm>
            <a:off x="1757548" y="403762"/>
            <a:ext cx="8229599" cy="6103916"/>
          </a:xfrm>
          <a:prstGeom prst="rect">
            <a:avLst/>
          </a:prstGeom>
          <a:noFill/>
          <a:ln>
            <a:no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азвитие скоростного железнодорожного транспорта: Маглев, Hyperloop и Skytran..."/>
          <p:cNvPicPr/>
          <p:nvPr/>
        </p:nvPicPr>
        <p:blipFill>
          <a:blip r:embed="rId2">
            <a:extLst>
              <a:ext uri="{28A0092B-C50C-407E-A947-70E740481C1C}">
                <a14:useLocalDpi xmlns:a14="http://schemas.microsoft.com/office/drawing/2010/main" val="0"/>
              </a:ext>
            </a:extLst>
          </a:blip>
          <a:srcRect/>
          <a:stretch>
            <a:fillRect/>
          </a:stretch>
        </p:blipFill>
        <p:spPr bwMode="auto">
          <a:xfrm>
            <a:off x="1757549" y="510640"/>
            <a:ext cx="8170223" cy="589015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yperloop — это система, работающая на солнечной энергии: нечто вроде стально..."/>
          <p:cNvPicPr/>
          <p:nvPr/>
        </p:nvPicPr>
        <p:blipFill>
          <a:blip r:embed="rId2">
            <a:extLst>
              <a:ext uri="{28A0092B-C50C-407E-A947-70E740481C1C}">
                <a14:useLocalDpi xmlns:a14="http://schemas.microsoft.com/office/drawing/2010/main" val="0"/>
              </a:ext>
            </a:extLst>
          </a:blip>
          <a:srcRect/>
          <a:stretch>
            <a:fillRect/>
          </a:stretch>
        </p:blipFill>
        <p:spPr bwMode="auto">
          <a:xfrm>
            <a:off x="1757547" y="498764"/>
            <a:ext cx="8068685" cy="59495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азвитие водного транспорта и суперкавитация В мире морской техники основное..."/>
          <p:cNvPicPr/>
          <p:nvPr/>
        </p:nvPicPr>
        <p:blipFill>
          <a:blip r:embed="rId2">
            <a:extLst>
              <a:ext uri="{28A0092B-C50C-407E-A947-70E740481C1C}">
                <a14:useLocalDpi xmlns:a14="http://schemas.microsoft.com/office/drawing/2010/main" val="0"/>
              </a:ext>
            </a:extLst>
          </a:blip>
          <a:srcRect/>
          <a:stretch>
            <a:fillRect/>
          </a:stretch>
        </p:blipFill>
        <p:spPr bwMode="auto">
          <a:xfrm>
            <a:off x="1733798" y="581892"/>
            <a:ext cx="8087097" cy="583078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оенные и гражданские разработки сверхзвукового водного и авиа транспорта Сам..."/>
          <p:cNvPicPr/>
          <p:nvPr/>
        </p:nvPicPr>
        <p:blipFill>
          <a:blip r:embed="rId2">
            <a:extLst>
              <a:ext uri="{28A0092B-C50C-407E-A947-70E740481C1C}">
                <a14:useLocalDpi xmlns:a14="http://schemas.microsoft.com/office/drawing/2010/main" val="0"/>
              </a:ext>
            </a:extLst>
          </a:blip>
          <a:srcRect/>
          <a:stretch>
            <a:fillRect/>
          </a:stretch>
        </p:blipFill>
        <p:spPr bwMode="auto">
          <a:xfrm>
            <a:off x="1757548" y="558140"/>
            <a:ext cx="7949933" cy="589016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18858" y="320632"/>
            <a:ext cx="4405745" cy="646331"/>
          </a:xfrm>
          <a:prstGeom prst="rect">
            <a:avLst/>
          </a:prstGeom>
        </p:spPr>
        <p:txBody>
          <a:bodyPr wrap="square">
            <a:spAutoFit/>
          </a:bodyPr>
          <a:lstStyle/>
          <a:p>
            <a:r>
              <a:rPr lang="ru-RU" sz="3600" dirty="0" smtClean="0"/>
              <a:t>Одежда будущего</a:t>
            </a:r>
            <a:endParaRPr lang="ru-RU" sz="36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948930">
            <a:off x="620858" y="1197953"/>
            <a:ext cx="3456383" cy="2880320"/>
          </a:xfrm>
          <a:prstGeom prst="rect">
            <a:avLst/>
          </a:prstGeom>
          <a:ln>
            <a:noFill/>
          </a:ln>
          <a:effectLst>
            <a:softEdge rad="1125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173">
            <a:off x="4653999" y="3222274"/>
            <a:ext cx="2215133" cy="3175024"/>
          </a:xfrm>
          <a:prstGeom prst="rect">
            <a:avLst/>
          </a:prstGeom>
          <a:ln>
            <a:noFill/>
          </a:ln>
          <a:effectLst>
            <a:softEdge rad="112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88247">
            <a:off x="8203701" y="1111555"/>
            <a:ext cx="2337816" cy="3511296"/>
          </a:xfrm>
          <a:prstGeom prst="rect">
            <a:avLst/>
          </a:prstGeom>
          <a:ln>
            <a:noFill/>
          </a:ln>
          <a:effectLst>
            <a:softEdge rad="112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86348" y="287380"/>
            <a:ext cx="5077947" cy="646331"/>
          </a:xfrm>
          <a:prstGeom prst="rect">
            <a:avLst/>
          </a:prstGeom>
        </p:spPr>
        <p:txBody>
          <a:bodyPr wrap="square">
            <a:spAutoFit/>
          </a:bodyPr>
          <a:lstStyle/>
          <a:p>
            <a:endParaRPr lang="ru-RU" sz="3600" dirty="0"/>
          </a:p>
        </p:txBody>
      </p:sp>
      <p:sp>
        <p:nvSpPr>
          <p:cNvPr id="3" name="Прямоугольник 2"/>
          <p:cNvSpPr/>
          <p:nvPr/>
        </p:nvSpPr>
        <p:spPr>
          <a:xfrm>
            <a:off x="3585146" y="275503"/>
            <a:ext cx="4491166" cy="646331"/>
          </a:xfrm>
          <a:prstGeom prst="rect">
            <a:avLst/>
          </a:prstGeom>
        </p:spPr>
        <p:txBody>
          <a:bodyPr wrap="none">
            <a:spAutoFit/>
          </a:bodyPr>
          <a:lstStyle/>
          <a:p>
            <a:r>
              <a:rPr lang="ru-RU" sz="3600" dirty="0" smtClean="0"/>
              <a:t>Одежда согревающая</a:t>
            </a:r>
            <a:endParaRPr lang="ru-RU" sz="3600" dirty="0"/>
          </a:p>
        </p:txBody>
      </p:sp>
      <p:sp>
        <p:nvSpPr>
          <p:cNvPr id="4" name="Прямоугольник 3"/>
          <p:cNvSpPr/>
          <p:nvPr/>
        </p:nvSpPr>
        <p:spPr>
          <a:xfrm>
            <a:off x="376053" y="4358244"/>
            <a:ext cx="10062358" cy="1938992"/>
          </a:xfrm>
          <a:prstGeom prst="rect">
            <a:avLst/>
          </a:prstGeom>
        </p:spPr>
        <p:txBody>
          <a:bodyPr wrap="square">
            <a:spAutoFit/>
          </a:bodyPr>
          <a:lstStyle/>
          <a:p>
            <a:pPr algn="just"/>
            <a:r>
              <a:rPr lang="ru-RU" sz="2400" dirty="0" smtClean="0"/>
              <a:t>На заказ сделают что угодно — от жилета до </a:t>
            </a:r>
            <a:r>
              <a:rPr lang="ru-RU" sz="2400" dirty="0" err="1" smtClean="0"/>
              <a:t>электростелек</a:t>
            </a:r>
            <a:r>
              <a:rPr lang="ru-RU" sz="2400" dirty="0" smtClean="0"/>
              <a:t> в ботинки. Она эффективна при температуре до -50 градусов и гораздо легче тёплой одежды для экстремальных видов спорта. Питание — от чего угодно, начиная с автомобильной электросети, заканчивая литиевыми аккумуляторами.</a:t>
            </a:r>
            <a:endParaRPr lang="ru-RU" sz="2400"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7699" y="1149862"/>
            <a:ext cx="4600841" cy="2785063"/>
          </a:xfrm>
          <a:prstGeom prst="rect">
            <a:avLst/>
          </a:prstGeom>
          <a:ln>
            <a:noFill/>
          </a:ln>
          <a:effectLst>
            <a:softEdge rad="112500"/>
          </a:effectLst>
        </p:spPr>
      </p:pic>
      <p:sp>
        <p:nvSpPr>
          <p:cNvPr id="6" name="Прямоугольник 5"/>
          <p:cNvSpPr/>
          <p:nvPr/>
        </p:nvSpPr>
        <p:spPr>
          <a:xfrm>
            <a:off x="447302" y="2413201"/>
            <a:ext cx="6677891" cy="1938992"/>
          </a:xfrm>
          <a:prstGeom prst="rect">
            <a:avLst/>
          </a:prstGeom>
        </p:spPr>
        <p:txBody>
          <a:bodyPr wrap="square">
            <a:spAutoFit/>
          </a:bodyPr>
          <a:lstStyle/>
          <a:p>
            <a:pPr algn="just"/>
            <a:r>
              <a:rPr lang="ru-RU" sz="2400" dirty="0" smtClean="0"/>
              <a:t>Одежда с подогревом тоже есть. Она используется службами спасения для борьбы с переохлаждениями. Её предлагают рыбакам, охотникам, геологам, работникам торговли на улицах</a:t>
            </a:r>
            <a:r>
              <a:rPr lang="ru-RU" dirty="0" smtClean="0"/>
              <a:t>.</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96344" y="358630"/>
            <a:ext cx="5047013" cy="646331"/>
          </a:xfrm>
          <a:prstGeom prst="rect">
            <a:avLst/>
          </a:prstGeom>
        </p:spPr>
        <p:txBody>
          <a:bodyPr wrap="square">
            <a:spAutoFit/>
          </a:bodyPr>
          <a:lstStyle/>
          <a:p>
            <a:r>
              <a:rPr lang="ru-RU" sz="3600" dirty="0" smtClean="0"/>
              <a:t>Одежда светящаяся</a:t>
            </a:r>
            <a:endParaRPr lang="ru-RU" sz="36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715713">
            <a:off x="493180" y="3977324"/>
            <a:ext cx="2454997" cy="2418172"/>
          </a:xfrm>
          <a:prstGeom prst="rect">
            <a:avLst/>
          </a:prstGeom>
          <a:ln>
            <a:noFill/>
          </a:ln>
          <a:effectLst>
            <a:softEdge rad="1125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6211" y="3980748"/>
            <a:ext cx="3472160" cy="2604120"/>
          </a:xfrm>
          <a:prstGeom prst="rect">
            <a:avLst/>
          </a:prstGeom>
          <a:ln>
            <a:noFill/>
          </a:ln>
          <a:effectLst>
            <a:softEdge rad="112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3025">
            <a:off x="8779089" y="3641824"/>
            <a:ext cx="1924050" cy="2857500"/>
          </a:xfrm>
          <a:prstGeom prst="rect">
            <a:avLst/>
          </a:prstGeom>
          <a:ln>
            <a:noFill/>
          </a:ln>
          <a:effectLst>
            <a:softEdge rad="112500"/>
          </a:effectLst>
        </p:spPr>
      </p:pic>
      <p:sp>
        <p:nvSpPr>
          <p:cNvPr id="6" name="Прямоугольник 5"/>
          <p:cNvSpPr/>
          <p:nvPr/>
        </p:nvSpPr>
        <p:spPr>
          <a:xfrm>
            <a:off x="629392" y="1151907"/>
            <a:ext cx="10272156" cy="2246769"/>
          </a:xfrm>
          <a:prstGeom prst="rect">
            <a:avLst/>
          </a:prstGeom>
        </p:spPr>
        <p:txBody>
          <a:bodyPr wrap="square">
            <a:spAutoFit/>
          </a:bodyPr>
          <a:lstStyle/>
          <a:p>
            <a:pPr algn="just"/>
            <a:r>
              <a:rPr lang="ru-RU" sz="2000" dirty="0" smtClean="0"/>
              <a:t>Тех, кто хочет уже сегодня носить одежду будущего, должны заинтересовать предметы туалета с электролюминесцентными полосками. Из доступных вещей можем порекомендовать футболки </a:t>
            </a:r>
            <a:r>
              <a:rPr lang="ru-RU" sz="2000" dirty="0" err="1" smtClean="0"/>
              <a:t>T-Qualizer</a:t>
            </a:r>
            <a:r>
              <a:rPr lang="ru-RU" sz="2000" dirty="0" smtClean="0"/>
              <a:t> (рисунок справа) с цветным эквалайзером (может быть выполнен в виде различных рисунков), реагирующим на окружающие звуки. Есть также аналогичные бейсболки и модели с индикатором мощности сети </a:t>
            </a:r>
            <a:r>
              <a:rPr lang="ru-RU" sz="2000" dirty="0" err="1" smtClean="0"/>
              <a:t>Wi-Fi</a:t>
            </a:r>
            <a:r>
              <a:rPr lang="ru-RU" sz="2000" dirty="0" smtClean="0"/>
              <a:t>. Четыре батарейки ААА обеспечивают работу в течении 30-40 часов. Как отстирывать всё это футуристическое богатство от грязи, производитель умалчивает.</a:t>
            </a:r>
            <a:endParaRPr lang="ru-RU"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8842" y="275500"/>
            <a:ext cx="4474966" cy="646331"/>
          </a:xfrm>
          <a:prstGeom prst="rect">
            <a:avLst/>
          </a:prstGeom>
        </p:spPr>
        <p:txBody>
          <a:bodyPr wrap="square">
            <a:spAutoFit/>
          </a:bodyPr>
          <a:lstStyle/>
          <a:p>
            <a:r>
              <a:rPr lang="ru-RU" sz="3600" dirty="0" smtClean="0"/>
              <a:t>Сапоги-скороходы</a:t>
            </a:r>
            <a:endParaRPr lang="ru-RU" sz="3600" dirty="0"/>
          </a:p>
        </p:txBody>
      </p:sp>
      <p:sp>
        <p:nvSpPr>
          <p:cNvPr id="3" name="Прямоугольник 2"/>
          <p:cNvSpPr/>
          <p:nvPr/>
        </p:nvSpPr>
        <p:spPr>
          <a:xfrm>
            <a:off x="665017" y="890649"/>
            <a:ext cx="11091554" cy="1477328"/>
          </a:xfrm>
          <a:prstGeom prst="rect">
            <a:avLst/>
          </a:prstGeom>
        </p:spPr>
        <p:txBody>
          <a:bodyPr wrap="square">
            <a:spAutoFit/>
          </a:bodyPr>
          <a:lstStyle/>
          <a:p>
            <a:pPr algn="just"/>
            <a:r>
              <a:rPr lang="ru-RU" dirty="0" smtClean="0"/>
              <a:t>В разное время подошву обуви делали из шкур, папируса, дерева, бересты, кожи и даже металла. От подошвы в первую очередь зависит комфорт ношения обуви. В начале 20 века братья </a:t>
            </a:r>
            <a:r>
              <a:rPr lang="ru-RU" dirty="0" err="1" smtClean="0"/>
              <a:t>Дасслер</a:t>
            </a:r>
            <a:r>
              <a:rPr lang="ru-RU" dirty="0" smtClean="0"/>
              <a:t> (основатели фирм </a:t>
            </a:r>
            <a:r>
              <a:rPr lang="ru-RU" dirty="0" err="1" smtClean="0"/>
              <a:t>Adidas</a:t>
            </a:r>
            <a:r>
              <a:rPr lang="ru-RU" dirty="0" smtClean="0"/>
              <a:t> и </a:t>
            </a:r>
            <a:r>
              <a:rPr lang="ru-RU" dirty="0" err="1" smtClean="0"/>
              <a:t>Puma</a:t>
            </a:r>
            <a:r>
              <a:rPr lang="ru-RU" dirty="0" smtClean="0"/>
              <a:t>) вырезали подошвы для продаваемых ими ботинок из старых автомобильных покрышек. А в 2005 году, после трёх лет разработок в условиях глубочайшей секретности, компания </a:t>
            </a:r>
            <a:r>
              <a:rPr lang="ru-RU" dirty="0" err="1" smtClean="0"/>
              <a:t>Adidas</a:t>
            </a:r>
            <a:r>
              <a:rPr lang="ru-RU" dirty="0" smtClean="0"/>
              <a:t> представила первые в мире «умные» кроссовки </a:t>
            </a:r>
            <a:r>
              <a:rPr lang="ru-RU" dirty="0" err="1" smtClean="0"/>
              <a:t>Adidas</a:t>
            </a:r>
            <a:r>
              <a:rPr lang="ru-RU" dirty="0" smtClean="0"/>
              <a:t>.</a:t>
            </a:r>
            <a:endParaRPr lang="ru-RU" dirty="0"/>
          </a:p>
        </p:txBody>
      </p:sp>
      <p:sp>
        <p:nvSpPr>
          <p:cNvPr id="4" name="Прямоугольник 3"/>
          <p:cNvSpPr/>
          <p:nvPr/>
        </p:nvSpPr>
        <p:spPr>
          <a:xfrm>
            <a:off x="629390" y="2232561"/>
            <a:ext cx="11139057" cy="1785104"/>
          </a:xfrm>
          <a:prstGeom prst="rect">
            <a:avLst/>
          </a:prstGeom>
        </p:spPr>
        <p:txBody>
          <a:bodyPr wrap="square">
            <a:spAutoFit/>
          </a:bodyPr>
          <a:lstStyle/>
          <a:p>
            <a:pPr algn="just"/>
            <a:r>
              <a:rPr lang="ru-RU" dirty="0" smtClean="0"/>
              <a:t>Датчик, магнит, микрокомпьютер и механический привод, питаемые от батарейки, — эта система анализирует коэффициент сжатия подошвы, и регулирует её жёсткость под оптимальные значения. Иначе говоря, когда нога находится в воздухе, подошва «разжимается», увеличивая амортизационный эффект, а сопротивление различных типов почв выравнивается и спортсмену становится одинаково комфортно бежать как по песку, так и по асфальту. </a:t>
            </a:r>
            <a:r>
              <a:rPr lang="ru-RU" dirty="0" err="1" smtClean="0"/>
              <a:t>Моддеры</a:t>
            </a:r>
            <a:r>
              <a:rPr lang="ru-RU" dirty="0" smtClean="0"/>
              <a:t> уже доработали эти кроссовки — теперь они передают на КПК данные о количестве шагов, примерной скорости и пройденном расстоянии</a:t>
            </a:r>
            <a:r>
              <a:rPr lang="ru-RU" sz="2000" dirty="0" smtClean="0"/>
              <a:t>.</a:t>
            </a:r>
            <a:endParaRPr lang="ru-RU" sz="2000"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42684">
            <a:off x="5554816" y="3893415"/>
            <a:ext cx="2569285" cy="2569285"/>
          </a:xfrm>
          <a:prstGeom prst="rect">
            <a:avLst/>
          </a:prstGeom>
          <a:ln>
            <a:noFill/>
          </a:ln>
          <a:effectLst>
            <a:softEdge rad="112500"/>
          </a:effec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46652">
            <a:off x="8345697" y="4043840"/>
            <a:ext cx="2504803" cy="2547257"/>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1256" y="914400"/>
            <a:ext cx="11661570" cy="5632311"/>
          </a:xfrm>
          <a:prstGeom prst="rect">
            <a:avLst/>
          </a:prstGeom>
        </p:spPr>
        <p:txBody>
          <a:bodyPr wrap="square">
            <a:spAutoFit/>
          </a:bodyPr>
          <a:lstStyle/>
          <a:p>
            <a:pPr algn="just"/>
            <a:r>
              <a:rPr lang="ru-RU" sz="2400" dirty="0" smtClean="0"/>
              <a:t>Построить город, в котором можно будет обходиться </a:t>
            </a:r>
          </a:p>
          <a:p>
            <a:pPr algn="just"/>
            <a:r>
              <a:rPr lang="ru-RU" sz="2400" dirty="0" smtClean="0"/>
              <a:t>без автомобилей – непростая задача. Решить ее </a:t>
            </a:r>
          </a:p>
          <a:p>
            <a:pPr algn="just"/>
            <a:r>
              <a:rPr lang="ru-RU" sz="2400" dirty="0" smtClean="0"/>
              <a:t>взялось правительство Китая, одобрив амбициозный </a:t>
            </a:r>
          </a:p>
          <a:p>
            <a:pPr algn="just"/>
            <a:r>
              <a:rPr lang="ru-RU" sz="2400" dirty="0" smtClean="0"/>
              <a:t>проект населенного пункта под названием </a:t>
            </a:r>
            <a:r>
              <a:rPr lang="ru-RU" sz="2400" dirty="0" err="1" smtClean="0"/>
              <a:t>Great</a:t>
            </a:r>
            <a:r>
              <a:rPr lang="ru-RU" sz="2400" dirty="0" smtClean="0"/>
              <a:t> </a:t>
            </a:r>
            <a:r>
              <a:rPr lang="ru-RU" sz="2400" dirty="0" err="1" smtClean="0"/>
              <a:t>City</a:t>
            </a:r>
            <a:r>
              <a:rPr lang="ru-RU" sz="2400" dirty="0" smtClean="0"/>
              <a:t>.</a:t>
            </a:r>
          </a:p>
          <a:p>
            <a:pPr algn="just"/>
            <a:r>
              <a:rPr lang="ru-RU" sz="2400" dirty="0" smtClean="0"/>
              <a:t> «Великий город» представляет собой проект с нуля.</a:t>
            </a:r>
          </a:p>
          <a:p>
            <a:pPr algn="just"/>
            <a:r>
              <a:rPr lang="ru-RU" sz="2400" dirty="0" smtClean="0"/>
              <a:t> Он строится в сельской местности невдалеке от </a:t>
            </a:r>
          </a:p>
          <a:p>
            <a:pPr algn="just"/>
            <a:r>
              <a:rPr lang="ru-RU" sz="2400" dirty="0" err="1" smtClean="0"/>
              <a:t>Чэнду</a:t>
            </a:r>
            <a:r>
              <a:rPr lang="ru-RU" sz="2400" dirty="0" smtClean="0"/>
              <a:t>. Город будет рассчитан на 80 тысяч жителей, и любые передвижения по нему можно будет совершать пешком или на велосипеде без каких-либо сложностей. Быстро добираться в любую точку города поможет его уникальная проектировка – жилой центр будет расположен в самом центре </a:t>
            </a:r>
            <a:r>
              <a:rPr lang="ru-RU" sz="2400" dirty="0" err="1" smtClean="0"/>
              <a:t>Great</a:t>
            </a:r>
            <a:r>
              <a:rPr lang="ru-RU" sz="2400" dirty="0" smtClean="0"/>
              <a:t> </a:t>
            </a:r>
            <a:r>
              <a:rPr lang="ru-RU" sz="2400" dirty="0" err="1" smtClean="0"/>
              <a:t>City</a:t>
            </a:r>
            <a:r>
              <a:rPr lang="ru-RU" sz="2400" dirty="0" smtClean="0"/>
              <a:t>, а дороги, офисные и административные здания – вокруг него. Таким образом, чтобы добраться пешком от центра до внешнего кольца из парков, необходимо будет потратить не более 10 минут. Согласно проекту, китайский город будущего будет потреблять на 58% меньше воды и на 48% меньше электроэнергии. При этом количество отходов в нем будет ниже на 89%, чем в городах схожего размера.</a:t>
            </a:r>
            <a:endParaRPr lang="ru-RU" sz="2400" dirty="0"/>
          </a:p>
        </p:txBody>
      </p:sp>
      <p:pic>
        <p:nvPicPr>
          <p:cNvPr id="20482" name="Picture 2" descr="Города будущего: 10 уникальных проектов"/>
          <p:cNvPicPr>
            <a:picLocks noChangeAspect="1" noChangeArrowheads="1"/>
          </p:cNvPicPr>
          <p:nvPr/>
        </p:nvPicPr>
        <p:blipFill>
          <a:blip r:embed="rId2"/>
          <a:srcRect/>
          <a:stretch>
            <a:fillRect/>
          </a:stretch>
        </p:blipFill>
        <p:spPr bwMode="auto">
          <a:xfrm>
            <a:off x="7410202" y="213756"/>
            <a:ext cx="4589497" cy="2972696"/>
          </a:xfrm>
          <a:prstGeom prst="rect">
            <a:avLst/>
          </a:prstGeom>
          <a:noFill/>
        </p:spPr>
      </p:pic>
      <p:sp>
        <p:nvSpPr>
          <p:cNvPr id="5" name="Прямоугольник 4"/>
          <p:cNvSpPr/>
          <p:nvPr/>
        </p:nvSpPr>
        <p:spPr>
          <a:xfrm>
            <a:off x="1460665" y="285009"/>
            <a:ext cx="5130140" cy="584775"/>
          </a:xfrm>
          <a:prstGeom prst="rect">
            <a:avLst/>
          </a:prstGeom>
        </p:spPr>
        <p:txBody>
          <a:bodyPr wrap="square">
            <a:spAutoFit/>
          </a:bodyPr>
          <a:lstStyle/>
          <a:p>
            <a:pPr lvl="0" algn="just"/>
            <a:r>
              <a:rPr lang="ru-RU" sz="3200" b="1" dirty="0" smtClean="0">
                <a:solidFill>
                  <a:prstClr val="black"/>
                </a:solidFill>
              </a:rPr>
              <a:t>Город без машин</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91294" y="142504"/>
            <a:ext cx="908462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smtClean="0">
                <a:ln>
                  <a:noFill/>
                </a:ln>
                <a:solidFill>
                  <a:schemeClr val="tx1"/>
                </a:solidFill>
                <a:effectLst/>
                <a:latin typeface="Calibri" pitchFamily="34" charset="0"/>
                <a:ea typeface="Times New Roman" pitchFamily="18" charset="0"/>
                <a:cs typeface="Calibri" pitchFamily="34" charset="0"/>
              </a:rPr>
              <a:t>Какие продукты питания будут в будущем</a:t>
            </a:r>
            <a:endParaRPr kumimoji="0" lang="ru-RU" sz="3600" b="0" i="0" u="none" strike="noStrike" cap="none" normalizeH="0" baseline="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296883" y="1698170"/>
            <a:ext cx="821772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В ближайшие 40 лет спрос на пищу удвоится, прогнозирует ВОЗ (Всемирная организация здравоохранения). Но свободных территорий, на которых можно выращивать пищу, становится всё меньше. Быстрорастущее население и его увеличивающееся благосостояние подстегивают нарастающий спрос. По прогнозам, сложнее всего будет обстоять дело с производством нужного количества мяса.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7" name="Picture 3"/>
          <p:cNvPicPr>
            <a:picLocks noChangeAspect="1" noChangeArrowheads="1"/>
          </p:cNvPicPr>
          <p:nvPr/>
        </p:nvPicPr>
        <p:blipFill>
          <a:blip r:embed="rId2"/>
          <a:srcRect/>
          <a:stretch>
            <a:fillRect/>
          </a:stretch>
        </p:blipFill>
        <p:spPr bwMode="auto">
          <a:xfrm>
            <a:off x="8894618" y="1058292"/>
            <a:ext cx="2755075" cy="3043397"/>
          </a:xfrm>
          <a:prstGeom prst="rect">
            <a:avLst/>
          </a:prstGeom>
          <a:ln>
            <a:noFill/>
          </a:ln>
          <a:effectLst>
            <a:softEdge rad="112500"/>
          </a:effectLst>
        </p:spPr>
      </p:pic>
      <p:sp>
        <p:nvSpPr>
          <p:cNvPr id="5" name="Прямоугольник 4"/>
          <p:cNvSpPr/>
          <p:nvPr/>
        </p:nvSpPr>
        <p:spPr>
          <a:xfrm>
            <a:off x="285005" y="4562633"/>
            <a:ext cx="11447815" cy="1200329"/>
          </a:xfrm>
          <a:prstGeom prst="rect">
            <a:avLst/>
          </a:prstGeom>
        </p:spPr>
        <p:txBody>
          <a:bodyPr wrap="square">
            <a:spAutoFit/>
          </a:bodyPr>
          <a:lstStyle/>
          <a:p>
            <a:r>
              <a:rPr lang="ru-RU" sz="2400" dirty="0" smtClean="0"/>
              <a:t>Потребность человечества в мясе вырастет вдвое к 2050 году. С учетом того, что почти 70% сельскохозяйственных угодий на планете уже заняты под животноводство, растущий спрос приведет к взлету цен.</a:t>
            </a:r>
            <a:r>
              <a:rPr lang="ru-RU" sz="2000" dirty="0" smtClean="0"/>
              <a:t> </a:t>
            </a:r>
            <a:endParaRPr lang="ru-RU"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8728364" y="534390"/>
            <a:ext cx="3290144" cy="2596766"/>
          </a:xfrm>
          <a:prstGeom prst="rect">
            <a:avLst/>
          </a:prstGeom>
          <a:ln>
            <a:noFill/>
          </a:ln>
          <a:effectLst>
            <a:softEdge rad="112500"/>
          </a:effectLst>
        </p:spPr>
      </p:pic>
      <p:sp>
        <p:nvSpPr>
          <p:cNvPr id="3" name="Прямоугольник 2"/>
          <p:cNvSpPr/>
          <p:nvPr/>
        </p:nvSpPr>
        <p:spPr>
          <a:xfrm>
            <a:off x="344383" y="838061"/>
            <a:ext cx="8170223" cy="2308324"/>
          </a:xfrm>
          <a:prstGeom prst="rect">
            <a:avLst/>
          </a:prstGeom>
        </p:spPr>
        <p:txBody>
          <a:bodyPr wrap="square">
            <a:spAutoFit/>
          </a:bodyPr>
          <a:lstStyle/>
          <a:p>
            <a:pPr algn="just"/>
            <a:r>
              <a:rPr lang="ru-RU" dirty="0" smtClean="0"/>
              <a:t>Для приморских стран рыболовство – основной способ получения пищевого белка. К сожалению, из-за многолетней промышленной добычи отдельные виды морских и речных обитателей находятся на грани уничтожения, и международные организации были вынуждены вести строгие ограничения вылова рыбы. По мнению ученых, будущее этой отрасли связано с развитием рыбоводства, тем более что такой способ производства белка является гораздо более эффективным, чем выращивание крупного рогатого скота, и не связан с эксплуатацией обширных участков земли.</a:t>
            </a:r>
            <a:endParaRPr lang="ru-RU" dirty="0"/>
          </a:p>
        </p:txBody>
      </p:sp>
      <p:sp>
        <p:nvSpPr>
          <p:cNvPr id="33795" name="Rectangle 3"/>
          <p:cNvSpPr>
            <a:spLocks noChangeArrowheads="1"/>
          </p:cNvSpPr>
          <p:nvPr/>
        </p:nvSpPr>
        <p:spPr bwMode="auto">
          <a:xfrm>
            <a:off x="356259" y="3455718"/>
            <a:ext cx="109728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Жите</a:t>
            </a:r>
            <a:r>
              <a:rPr kumimoji="0" lang="ru-RU"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л</a:t>
            </a:r>
            <a:r>
              <a:rPr kumimoji="0" lang="ru-RU"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и регионов, имеющих выход к океану, постоянно включают в свой рацион красные и сине-зеленые морские водоросли. Однако на сей раз речь пойдет не о них, а об их одноклеточных собратьях. Эти малютки неприхотливы и способны в рекордно короткие сроки производить продукт, богатый углеводами, белками и жирами и вполне пригодный для питания человека. Кроме того, некоторые виды микроскопических морских водорослей содержат жирные кислоты Омега-3, необходимые для укрепления нашего здоровья. Исследования возможности применения одноклеточных водорослей в пищевой промышленности ведутся в течение последних лет. Одна из американских фирм уже предложила покупателям муку с подобными добавками.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26376" y="329498"/>
            <a:ext cx="7011390" cy="1325563"/>
          </a:xfrm>
        </p:spPr>
        <p:txBody>
          <a:bodyPr/>
          <a:lstStyle/>
          <a:p>
            <a:r>
              <a:rPr lang="ru-RU" b="1" dirty="0" smtClean="0"/>
              <a:t>«Фильмы о будущем»</a:t>
            </a:r>
            <a:endParaRPr lang="ru-RU" b="1" dirty="0"/>
          </a:p>
        </p:txBody>
      </p:sp>
      <p:pic>
        <p:nvPicPr>
          <p:cNvPr id="34818" name="Picture 2" descr="http://fs.kinomania.ru/file/film_wallpaper/4/5d/45d5c43856059a4f97d43d6534be52d0.jpeg"/>
          <p:cNvPicPr>
            <a:picLocks noChangeAspect="1" noChangeArrowheads="1"/>
          </p:cNvPicPr>
          <p:nvPr/>
        </p:nvPicPr>
        <p:blipFill>
          <a:blip r:embed="rId2"/>
          <a:srcRect/>
          <a:stretch>
            <a:fillRect/>
          </a:stretch>
        </p:blipFill>
        <p:spPr bwMode="auto">
          <a:xfrm rot="20958473">
            <a:off x="669797" y="2471446"/>
            <a:ext cx="5198233" cy="3248896"/>
          </a:xfrm>
          <a:prstGeom prst="rect">
            <a:avLst/>
          </a:prstGeom>
          <a:ln>
            <a:noFill/>
          </a:ln>
          <a:effectLst>
            <a:softEdge rad="112500"/>
          </a:effectLst>
        </p:spPr>
      </p:pic>
      <p:pic>
        <p:nvPicPr>
          <p:cNvPr id="34820" name="Picture 4" descr="http://static.my-shop.ru/product/3/249/2482676.jpg"/>
          <p:cNvPicPr>
            <a:picLocks noChangeAspect="1" noChangeArrowheads="1"/>
          </p:cNvPicPr>
          <p:nvPr/>
        </p:nvPicPr>
        <p:blipFill>
          <a:blip r:embed="rId3"/>
          <a:srcRect/>
          <a:stretch>
            <a:fillRect/>
          </a:stretch>
        </p:blipFill>
        <p:spPr bwMode="auto">
          <a:xfrm rot="1072660">
            <a:off x="6883142" y="1760427"/>
            <a:ext cx="3653951" cy="4381236"/>
          </a:xfrm>
          <a:prstGeom prst="rect">
            <a:avLst/>
          </a:prstGeom>
          <a:ln>
            <a:noFill/>
          </a:ln>
          <a:effectLst>
            <a:softEdge rad="112500"/>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140" y="439388"/>
            <a:ext cx="5676405" cy="646331"/>
          </a:xfrm>
          <a:prstGeom prst="rect">
            <a:avLst/>
          </a:prstGeom>
        </p:spPr>
        <p:txBody>
          <a:bodyPr wrap="square">
            <a:spAutoFit/>
          </a:bodyPr>
          <a:lstStyle/>
          <a:p>
            <a:r>
              <a:rPr lang="ru-RU" sz="3600" dirty="0" smtClean="0"/>
              <a:t>«Назад в будущее»</a:t>
            </a:r>
            <a:endParaRPr lang="ru-RU" sz="3600" dirty="0"/>
          </a:p>
        </p:txBody>
      </p:sp>
      <p:pic>
        <p:nvPicPr>
          <p:cNvPr id="36866" name="Picture 2" descr="https://euroradio.fm/sites/default/files/styles/gallery_main/public/article/miniatures/2015/10/bttf_doc_brown.jpg?itok=AqsY0neX"/>
          <p:cNvPicPr>
            <a:picLocks noChangeAspect="1" noChangeArrowheads="1"/>
          </p:cNvPicPr>
          <p:nvPr/>
        </p:nvPicPr>
        <p:blipFill>
          <a:blip r:embed="rId2"/>
          <a:srcRect/>
          <a:stretch>
            <a:fillRect/>
          </a:stretch>
        </p:blipFill>
        <p:spPr bwMode="auto">
          <a:xfrm>
            <a:off x="6724925" y="604206"/>
            <a:ext cx="5126650" cy="2602129"/>
          </a:xfrm>
          <a:prstGeom prst="rect">
            <a:avLst/>
          </a:prstGeom>
          <a:ln>
            <a:noFill/>
          </a:ln>
          <a:effectLst>
            <a:softEdge rad="112500"/>
          </a:effectLst>
        </p:spPr>
      </p:pic>
      <p:sp>
        <p:nvSpPr>
          <p:cNvPr id="5" name="Прямоугольник 4"/>
          <p:cNvSpPr/>
          <p:nvPr/>
        </p:nvSpPr>
        <p:spPr>
          <a:xfrm>
            <a:off x="308757" y="3800105"/>
            <a:ext cx="10687793" cy="1337016"/>
          </a:xfrm>
          <a:prstGeom prst="rect">
            <a:avLst/>
          </a:prstGeom>
        </p:spPr>
        <p:txBody>
          <a:bodyPr wrap="square">
            <a:spAutoFit/>
          </a:bodyPr>
          <a:lstStyle/>
          <a:p>
            <a:pPr algn="just"/>
            <a:r>
              <a:rPr lang="ru-RU" sz="2000" dirty="0" smtClean="0"/>
              <a:t>Главные герои «Назад в будущее» доктор </a:t>
            </a:r>
            <a:r>
              <a:rPr lang="ru-RU" sz="2000" dirty="0" err="1" smtClean="0"/>
              <a:t>Эмметт</a:t>
            </a:r>
            <a:r>
              <a:rPr lang="ru-RU" sz="2000" dirty="0" smtClean="0"/>
              <a:t> Браун и Марти </a:t>
            </a:r>
            <a:r>
              <a:rPr lang="ru-RU" sz="2000" dirty="0" err="1" smtClean="0"/>
              <a:t>Макфлай</a:t>
            </a:r>
            <a:r>
              <a:rPr lang="ru-RU" sz="2000" dirty="0" smtClean="0"/>
              <a:t> стали культовыми фигурами и одними из самых узнаваемых персонажей ХХ века. Майкл </a:t>
            </a:r>
            <a:r>
              <a:rPr lang="ru-RU" sz="2000" dirty="0" err="1" smtClean="0"/>
              <a:t>Джей</a:t>
            </a:r>
            <a:r>
              <a:rPr lang="ru-RU" sz="2000" dirty="0" smtClean="0"/>
              <a:t> Фокс, который сыграл </a:t>
            </a:r>
            <a:r>
              <a:rPr lang="ru-RU" sz="2000" dirty="0" err="1" smtClean="0"/>
              <a:t>Макфлая</a:t>
            </a:r>
            <a:r>
              <a:rPr lang="ru-RU" sz="2000" dirty="0" smtClean="0"/>
              <a:t>, до сих пор ассоциируется со своим персонажем, несмотря на то, что исполнил не одну роль в кино и на телевидении.</a:t>
            </a:r>
            <a:endParaRPr lang="ru-RU" sz="2000" dirty="0"/>
          </a:p>
        </p:txBody>
      </p:sp>
      <p:sp>
        <p:nvSpPr>
          <p:cNvPr id="6" name="Прямоугольник 5"/>
          <p:cNvSpPr/>
          <p:nvPr/>
        </p:nvSpPr>
        <p:spPr>
          <a:xfrm>
            <a:off x="320634" y="1803691"/>
            <a:ext cx="6096000" cy="1938992"/>
          </a:xfrm>
          <a:prstGeom prst="rect">
            <a:avLst/>
          </a:prstGeom>
        </p:spPr>
        <p:txBody>
          <a:bodyPr wrap="square">
            <a:spAutoFit/>
          </a:bodyPr>
          <a:lstStyle/>
          <a:p>
            <a:pPr algn="just"/>
            <a:r>
              <a:rPr lang="ru-RU" sz="2000" dirty="0" smtClean="0"/>
              <a:t>Лучшим фильмом про путешествия во времени несомненно является любимая всеми с раннего детства трилогия «Назад в будущее». Фанаты этой ленты и киноманы пересматривают ее каждый месяц, а простые зрители не переключают канал, если случайно натолкнуться на этот фильм. </a:t>
            </a:r>
            <a:endParaRPr lang="ru-RU"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0018" y="406130"/>
            <a:ext cx="5237018" cy="646331"/>
          </a:xfrm>
          <a:prstGeom prst="rect">
            <a:avLst/>
          </a:prstGeom>
        </p:spPr>
        <p:txBody>
          <a:bodyPr wrap="square">
            <a:spAutoFit/>
          </a:bodyPr>
          <a:lstStyle/>
          <a:p>
            <a:r>
              <a:rPr lang="ru-RU" sz="3600" dirty="0" smtClean="0"/>
              <a:t>«Машина времени»</a:t>
            </a:r>
            <a:endParaRPr lang="ru-RU" sz="3600" dirty="0"/>
          </a:p>
        </p:txBody>
      </p:sp>
      <p:pic>
        <p:nvPicPr>
          <p:cNvPr id="37890" name="Picture 2" descr="https://pbs.twimg.com/media/Cr7Ip-8WIAAdj7U.jpg"/>
          <p:cNvPicPr>
            <a:picLocks noChangeAspect="1" noChangeArrowheads="1"/>
          </p:cNvPicPr>
          <p:nvPr/>
        </p:nvPicPr>
        <p:blipFill>
          <a:blip r:embed="rId2"/>
          <a:srcRect/>
          <a:stretch>
            <a:fillRect/>
          </a:stretch>
        </p:blipFill>
        <p:spPr bwMode="auto">
          <a:xfrm>
            <a:off x="8539554" y="213756"/>
            <a:ext cx="3227794" cy="4586866"/>
          </a:xfrm>
          <a:prstGeom prst="rect">
            <a:avLst/>
          </a:prstGeom>
          <a:ln>
            <a:noFill/>
          </a:ln>
          <a:effectLst>
            <a:softEdge rad="112500"/>
          </a:effectLst>
        </p:spPr>
      </p:pic>
      <p:sp>
        <p:nvSpPr>
          <p:cNvPr id="4" name="Прямоугольник 3"/>
          <p:cNvSpPr/>
          <p:nvPr/>
        </p:nvSpPr>
        <p:spPr>
          <a:xfrm>
            <a:off x="344384" y="1863481"/>
            <a:ext cx="7873341" cy="3170099"/>
          </a:xfrm>
          <a:prstGeom prst="rect">
            <a:avLst/>
          </a:prstGeom>
        </p:spPr>
        <p:txBody>
          <a:bodyPr wrap="square">
            <a:spAutoFit/>
          </a:bodyPr>
          <a:lstStyle/>
          <a:p>
            <a:pPr algn="just"/>
            <a:r>
              <a:rPr lang="ru-RU" sz="2000" dirty="0" smtClean="0"/>
              <a:t>«машина времени» — это картина-исключение. Несмотря на успех данного фильма, сценаристы и режиссеры отдают предпочтение более мрачным кинолентам. В этом прослеживается влияние «Машины времени» Г. Уэллса, которая представляет из себя довольно пессимистическое произведение.</a:t>
            </a:r>
          </a:p>
          <a:p>
            <a:pPr algn="just"/>
            <a:r>
              <a:rPr lang="ru-RU" sz="2000" dirty="0" smtClean="0"/>
              <a:t>Так, существуют две экранизации этого романа. Первая из них, снятая в 1960-м году вряд ли заинтересует современного зрителя, а вторая, более новая, пользуется большой популярностью у любителей научной фантастики.</a:t>
            </a:r>
          </a:p>
          <a:p>
            <a:endParaRPr lang="ru-RU" sz="2000" dirty="0"/>
          </a:p>
        </p:txBody>
      </p:sp>
      <p:sp>
        <p:nvSpPr>
          <p:cNvPr id="5" name="Прямоугольник 4"/>
          <p:cNvSpPr/>
          <p:nvPr/>
        </p:nvSpPr>
        <p:spPr>
          <a:xfrm>
            <a:off x="285007" y="4934773"/>
            <a:ext cx="9393381" cy="1015663"/>
          </a:xfrm>
          <a:prstGeom prst="rect">
            <a:avLst/>
          </a:prstGeom>
        </p:spPr>
        <p:txBody>
          <a:bodyPr wrap="square">
            <a:spAutoFit/>
          </a:bodyPr>
          <a:lstStyle/>
          <a:p>
            <a:r>
              <a:rPr lang="ru-RU" sz="2000" dirty="0" smtClean="0"/>
              <a:t>«Машина времени» 2002 года имеет довольно высокие оценки как кинокритиков, так и простых зрителей. Несмотря на то, что фильм создает гнетуще впечатление, концовка в нем более оптимистичная, чем в романе Г. Уэллса.</a:t>
            </a:r>
            <a:endParaRPr lang="ru-RU"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6899" y="406132"/>
            <a:ext cx="4812168" cy="646331"/>
          </a:xfrm>
          <a:prstGeom prst="rect">
            <a:avLst/>
          </a:prstGeom>
        </p:spPr>
        <p:txBody>
          <a:bodyPr wrap="square">
            <a:spAutoFit/>
          </a:bodyPr>
          <a:lstStyle/>
          <a:p>
            <a:r>
              <a:rPr lang="ru-RU" sz="3600" dirty="0" smtClean="0"/>
              <a:t>«Бегущий по лезвию»</a:t>
            </a:r>
            <a:endParaRPr lang="ru-RU" sz="3600" dirty="0"/>
          </a:p>
        </p:txBody>
      </p:sp>
      <p:pic>
        <p:nvPicPr>
          <p:cNvPr id="38914" name="Picture 2" descr="http://russia.hifow.com/wp-content/uploads/2017/10/526f2586a16d462093221c7561a6f93f.25a35.jpg"/>
          <p:cNvPicPr>
            <a:picLocks noChangeAspect="1" noChangeArrowheads="1"/>
          </p:cNvPicPr>
          <p:nvPr/>
        </p:nvPicPr>
        <p:blipFill>
          <a:blip r:embed="rId2"/>
          <a:srcRect/>
          <a:stretch>
            <a:fillRect/>
          </a:stretch>
        </p:blipFill>
        <p:spPr bwMode="auto">
          <a:xfrm>
            <a:off x="5935040" y="154379"/>
            <a:ext cx="6035287" cy="3168526"/>
          </a:xfrm>
          <a:prstGeom prst="rect">
            <a:avLst/>
          </a:prstGeom>
          <a:ln>
            <a:noFill/>
          </a:ln>
          <a:effectLst>
            <a:softEdge rad="112500"/>
          </a:effectLst>
        </p:spPr>
      </p:pic>
      <p:sp>
        <p:nvSpPr>
          <p:cNvPr id="4" name="Прямоугольник 3"/>
          <p:cNvSpPr/>
          <p:nvPr/>
        </p:nvSpPr>
        <p:spPr>
          <a:xfrm>
            <a:off x="0" y="1591294"/>
            <a:ext cx="5870368" cy="2246769"/>
          </a:xfrm>
          <a:prstGeom prst="rect">
            <a:avLst/>
          </a:prstGeom>
        </p:spPr>
        <p:txBody>
          <a:bodyPr wrap="square">
            <a:spAutoFit/>
          </a:bodyPr>
          <a:lstStyle/>
          <a:p>
            <a:pPr algn="just"/>
            <a:r>
              <a:rPr lang="ru-RU" sz="2400" dirty="0" smtClean="0"/>
              <a:t>«Бегущий по лезвию» — фильм </a:t>
            </a:r>
            <a:r>
              <a:rPr lang="ru-RU" sz="2400" dirty="0" err="1" smtClean="0"/>
              <a:t>Ридли</a:t>
            </a:r>
            <a:r>
              <a:rPr lang="ru-RU" sz="2400" dirty="0" smtClean="0"/>
              <a:t> Скотта, снятый в 1981-м году. Несмотря на приличный возраст, эта кинолента и сегодня поражает своим техническим исполнением.</a:t>
            </a:r>
          </a:p>
          <a:p>
            <a:pPr algn="just"/>
            <a:endParaRPr lang="ru-RU" sz="2000" dirty="0"/>
          </a:p>
        </p:txBody>
      </p:sp>
      <p:sp>
        <p:nvSpPr>
          <p:cNvPr id="5" name="Прямоугольник 4"/>
          <p:cNvSpPr/>
          <p:nvPr/>
        </p:nvSpPr>
        <p:spPr>
          <a:xfrm>
            <a:off x="0" y="3657600"/>
            <a:ext cx="10509662" cy="1569660"/>
          </a:xfrm>
          <a:prstGeom prst="rect">
            <a:avLst/>
          </a:prstGeom>
        </p:spPr>
        <p:txBody>
          <a:bodyPr wrap="square">
            <a:spAutoFit/>
          </a:bodyPr>
          <a:lstStyle/>
          <a:p>
            <a:pPr algn="just"/>
            <a:r>
              <a:rPr lang="ru-RU" sz="2400" dirty="0" smtClean="0"/>
              <a:t>Режиссерская версия этого фильма, которая отменяет хеппи-энд прокатной версии и оставляет открытый финал, сделала его лучшим научно-фантастическим фильмом всех времен. Даже через 35 лет после выхода «Бегущего…» эту корону не смог отнять ни одна </a:t>
            </a:r>
            <a:r>
              <a:rPr lang="ru-RU" sz="2400" dirty="0" err="1" smtClean="0"/>
              <a:t>кино-картина</a:t>
            </a:r>
            <a:r>
              <a:rPr lang="ru-RU" sz="2400" dirty="0" smtClean="0"/>
              <a:t>.</a:t>
            </a:r>
            <a:endParaRPr lang="ru-RU"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89413" y="475012"/>
            <a:ext cx="3645723" cy="646331"/>
          </a:xfrm>
          <a:prstGeom prst="rect">
            <a:avLst/>
          </a:prstGeom>
        </p:spPr>
        <p:txBody>
          <a:bodyPr wrap="square">
            <a:spAutoFit/>
          </a:bodyPr>
          <a:lstStyle/>
          <a:p>
            <a:r>
              <a:rPr lang="ru-RU" sz="3600" dirty="0" smtClean="0"/>
              <a:t>«Вспомнить все»</a:t>
            </a:r>
            <a:endParaRPr lang="ru-RU" sz="3600" dirty="0"/>
          </a:p>
        </p:txBody>
      </p:sp>
      <p:pic>
        <p:nvPicPr>
          <p:cNvPr id="40962" name="Picture 2" descr="http://film-live.com/_bd/34/19602363.jpg"/>
          <p:cNvPicPr>
            <a:picLocks noChangeAspect="1" noChangeArrowheads="1"/>
          </p:cNvPicPr>
          <p:nvPr/>
        </p:nvPicPr>
        <p:blipFill>
          <a:blip r:embed="rId2"/>
          <a:srcRect/>
          <a:stretch>
            <a:fillRect/>
          </a:stretch>
        </p:blipFill>
        <p:spPr bwMode="auto">
          <a:xfrm>
            <a:off x="8134597" y="308759"/>
            <a:ext cx="3431968" cy="4864628"/>
          </a:xfrm>
          <a:prstGeom prst="rect">
            <a:avLst/>
          </a:prstGeom>
          <a:ln>
            <a:noFill/>
          </a:ln>
          <a:effectLst>
            <a:softEdge rad="112500"/>
          </a:effectLst>
        </p:spPr>
      </p:pic>
      <p:sp>
        <p:nvSpPr>
          <p:cNvPr id="4" name="Прямоугольник 3"/>
          <p:cNvSpPr/>
          <p:nvPr/>
        </p:nvSpPr>
        <p:spPr>
          <a:xfrm>
            <a:off x="142504" y="1520041"/>
            <a:ext cx="7469579" cy="2308324"/>
          </a:xfrm>
          <a:prstGeom prst="rect">
            <a:avLst/>
          </a:prstGeom>
        </p:spPr>
        <p:txBody>
          <a:bodyPr wrap="square">
            <a:spAutoFit/>
          </a:bodyPr>
          <a:lstStyle/>
          <a:p>
            <a:pPr algn="just"/>
            <a:r>
              <a:rPr lang="ru-RU" sz="2400" dirty="0" smtClean="0"/>
              <a:t>«Вспомнить все» — одна из самых известных экранизаций произведений Филиппа Дика. Было снято два одноименных фильма. Первый из них «Вспомнить все» 1990-го года с Арнольдом </a:t>
            </a:r>
            <a:r>
              <a:rPr lang="ru-RU" sz="2400" dirty="0" err="1" smtClean="0"/>
              <a:t>Шварцнегером</a:t>
            </a:r>
            <a:r>
              <a:rPr lang="ru-RU" sz="2400" dirty="0" smtClean="0"/>
              <a:t> в главной роли видел, пожалуй, каждый человек.</a:t>
            </a:r>
          </a:p>
          <a:p>
            <a:pPr algn="just"/>
            <a:endParaRPr lang="ru-RU" sz="2400" dirty="0"/>
          </a:p>
        </p:txBody>
      </p:sp>
      <p:sp>
        <p:nvSpPr>
          <p:cNvPr id="5" name="Прямоугольник 4"/>
          <p:cNvSpPr/>
          <p:nvPr/>
        </p:nvSpPr>
        <p:spPr>
          <a:xfrm>
            <a:off x="142503" y="3648373"/>
            <a:ext cx="7825839" cy="2677656"/>
          </a:xfrm>
          <a:prstGeom prst="rect">
            <a:avLst/>
          </a:prstGeom>
        </p:spPr>
        <p:txBody>
          <a:bodyPr wrap="square">
            <a:spAutoFit/>
          </a:bodyPr>
          <a:lstStyle/>
          <a:p>
            <a:pPr algn="just"/>
            <a:r>
              <a:rPr lang="ru-RU" sz="2400" dirty="0" smtClean="0"/>
              <a:t>Второй — это «Вспомнить все» 2012 года. Основное действие перенесли с Марса на Землю, но сюжет в целом остался неизменным. Этот фильм любят меньше, чем предыдущую экранизацию, но тем не менее эта картина благодаря современным технологиям съемки способна впечатлить даже самого преданного фаната ленты 1990-го года.</a:t>
            </a:r>
            <a:endParaRPr lang="ru-RU"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514" y="263627"/>
            <a:ext cx="4001984" cy="646331"/>
          </a:xfrm>
          <a:prstGeom prst="rect">
            <a:avLst/>
          </a:prstGeom>
        </p:spPr>
        <p:txBody>
          <a:bodyPr wrap="square">
            <a:spAutoFit/>
          </a:bodyPr>
          <a:lstStyle/>
          <a:p>
            <a:r>
              <a:rPr lang="ru-RU" sz="3600" dirty="0" smtClean="0"/>
              <a:t>«Судья </a:t>
            </a:r>
            <a:r>
              <a:rPr lang="ru-RU" sz="3600" dirty="0" err="1" smtClean="0"/>
              <a:t>Дредд</a:t>
            </a:r>
            <a:r>
              <a:rPr lang="ru-RU" sz="3600" dirty="0" smtClean="0"/>
              <a:t>»</a:t>
            </a:r>
            <a:endParaRPr lang="ru-RU" sz="3600" dirty="0"/>
          </a:p>
        </p:txBody>
      </p:sp>
      <p:pic>
        <p:nvPicPr>
          <p:cNvPr id="39938" name="Picture 2" descr="http://geek-freak.ru/wp-content/uploads/2017/08/Dredd_featured.jpg"/>
          <p:cNvPicPr>
            <a:picLocks noChangeAspect="1" noChangeArrowheads="1"/>
          </p:cNvPicPr>
          <p:nvPr/>
        </p:nvPicPr>
        <p:blipFill>
          <a:blip r:embed="rId2"/>
          <a:srcRect/>
          <a:stretch>
            <a:fillRect/>
          </a:stretch>
        </p:blipFill>
        <p:spPr bwMode="auto">
          <a:xfrm>
            <a:off x="6019583" y="249382"/>
            <a:ext cx="5911273" cy="3325092"/>
          </a:xfrm>
          <a:prstGeom prst="rect">
            <a:avLst/>
          </a:prstGeom>
          <a:ln>
            <a:noFill/>
          </a:ln>
          <a:effectLst>
            <a:softEdge rad="112500"/>
          </a:effectLst>
        </p:spPr>
      </p:pic>
      <p:sp>
        <p:nvSpPr>
          <p:cNvPr id="4" name="Прямоугольник 3"/>
          <p:cNvSpPr/>
          <p:nvPr/>
        </p:nvSpPr>
        <p:spPr>
          <a:xfrm>
            <a:off x="0" y="1128155"/>
            <a:ext cx="6020790" cy="3046988"/>
          </a:xfrm>
          <a:prstGeom prst="rect">
            <a:avLst/>
          </a:prstGeom>
        </p:spPr>
        <p:txBody>
          <a:bodyPr wrap="square">
            <a:spAutoFit/>
          </a:bodyPr>
          <a:lstStyle/>
          <a:p>
            <a:pPr algn="just"/>
            <a:r>
              <a:rPr lang="ru-RU" sz="2400" dirty="0" smtClean="0"/>
              <a:t>После упоминания «Вспомнить все» на ум невольно приходит еще один фильм из 90-х, который совсем недавно переснимали — «Судья </a:t>
            </a:r>
            <a:r>
              <a:rPr lang="ru-RU" sz="2400" dirty="0" err="1" smtClean="0"/>
              <a:t>Дредд</a:t>
            </a:r>
            <a:r>
              <a:rPr lang="ru-RU" sz="2400" dirty="0" smtClean="0"/>
              <a:t>». Первый фильм с </a:t>
            </a:r>
            <a:r>
              <a:rPr lang="ru-RU" sz="2400" dirty="0" err="1" smtClean="0"/>
              <a:t>Сильвестром</a:t>
            </a:r>
            <a:r>
              <a:rPr lang="ru-RU" sz="2400" dirty="0" smtClean="0"/>
              <a:t> Сталлоне в главной роли вышел в 1995-м. И по сей день он храниться в фильмотеке каждого любителя жанра научной фантастики.</a:t>
            </a:r>
            <a:endParaRPr lang="ru-RU" sz="2400" dirty="0"/>
          </a:p>
        </p:txBody>
      </p:sp>
      <p:sp>
        <p:nvSpPr>
          <p:cNvPr id="5" name="Прямоугольник 4"/>
          <p:cNvSpPr/>
          <p:nvPr/>
        </p:nvSpPr>
        <p:spPr>
          <a:xfrm>
            <a:off x="0" y="4337003"/>
            <a:ext cx="9717975" cy="1200329"/>
          </a:xfrm>
          <a:prstGeom prst="rect">
            <a:avLst/>
          </a:prstGeom>
        </p:spPr>
        <p:txBody>
          <a:bodyPr wrap="square">
            <a:spAutoFit/>
          </a:bodyPr>
          <a:lstStyle/>
          <a:p>
            <a:pPr algn="just"/>
            <a:r>
              <a:rPr lang="ru-RU" sz="2400" dirty="0" smtClean="0"/>
              <a:t>«Судья </a:t>
            </a:r>
            <a:r>
              <a:rPr lang="ru-RU" sz="2400" dirty="0" err="1" smtClean="0"/>
              <a:t>Дредд</a:t>
            </a:r>
            <a:r>
              <a:rPr lang="ru-RU" sz="2400" dirty="0" smtClean="0"/>
              <a:t> 3D», вышедший в 2012 имеет сюжет, отличающийся от предыдущего фильма, но выдержан в той же стилистике и имеет в себе массу отсылок к предыдущей версии экранизации комикса.</a:t>
            </a:r>
            <a:endParaRPr lang="ru-RU"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0756" y="0"/>
            <a:ext cx="6975764" cy="1325563"/>
          </a:xfrm>
        </p:spPr>
        <p:txBody>
          <a:bodyPr/>
          <a:lstStyle/>
          <a:p>
            <a:r>
              <a:rPr lang="ru-RU" i="1" dirty="0" smtClean="0"/>
              <a:t>Опрос про будущее</a:t>
            </a:r>
            <a:endParaRPr lang="ru-RU" i="1" dirty="0"/>
          </a:p>
        </p:txBody>
      </p:sp>
      <p:sp>
        <p:nvSpPr>
          <p:cNvPr id="3" name="Прямоугольник 2"/>
          <p:cNvSpPr/>
          <p:nvPr/>
        </p:nvSpPr>
        <p:spPr>
          <a:xfrm>
            <a:off x="356260" y="1392060"/>
            <a:ext cx="7576457" cy="3970318"/>
          </a:xfrm>
          <a:prstGeom prst="rect">
            <a:avLst/>
          </a:prstGeom>
        </p:spPr>
        <p:txBody>
          <a:bodyPr wrap="square">
            <a:spAutoFit/>
          </a:bodyPr>
          <a:lstStyle/>
          <a:p>
            <a:r>
              <a:rPr lang="ru-RU" sz="3600" dirty="0" smtClean="0"/>
              <a:t>1.Какая будет одежда в 2050году?</a:t>
            </a:r>
          </a:p>
          <a:p>
            <a:r>
              <a:rPr lang="ru-RU" sz="3600" dirty="0" smtClean="0"/>
              <a:t>2.Сможет ли человечество найти новый дом за пределами земли?</a:t>
            </a:r>
          </a:p>
          <a:p>
            <a:r>
              <a:rPr lang="ru-RU" sz="3600" dirty="0" smtClean="0"/>
              <a:t>3. Какая будут еда в будущем?</a:t>
            </a:r>
          </a:p>
          <a:p>
            <a:r>
              <a:rPr lang="ru-RU" sz="3600" dirty="0" smtClean="0"/>
              <a:t>4.Будет ли сон в будущем или человек будет употреблять энергию?</a:t>
            </a:r>
          </a:p>
          <a:p>
            <a:r>
              <a:rPr lang="ru-RU" sz="3600" dirty="0" smtClean="0"/>
              <a:t>5. Какие будут </a:t>
            </a:r>
            <a:r>
              <a:rPr lang="ru-RU" sz="3600" dirty="0" err="1" smtClean="0"/>
              <a:t>гаджеты</a:t>
            </a:r>
            <a:r>
              <a:rPr lang="ru-RU" sz="3600" dirty="0" smtClean="0"/>
              <a:t> в будущем?</a:t>
            </a:r>
            <a:endParaRPr lang="ru-RU" sz="3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1972" y="0"/>
            <a:ext cx="9998123" cy="559558"/>
          </a:xfrm>
        </p:spPr>
        <p:txBody>
          <a:bodyPr>
            <a:normAutofit fontScale="90000"/>
          </a:bodyPr>
          <a:lstStyle/>
          <a:p>
            <a:pPr algn="ctr"/>
            <a:r>
              <a:rPr lang="ru-RU" dirty="0" smtClean="0"/>
              <a:t>Ответы в опросу</a:t>
            </a:r>
            <a:endParaRPr lang="ru-RU" dirty="0"/>
          </a:p>
        </p:txBody>
      </p:sp>
      <p:sp>
        <p:nvSpPr>
          <p:cNvPr id="3" name="Объект 2"/>
          <p:cNvSpPr>
            <a:spLocks noGrp="1"/>
          </p:cNvSpPr>
          <p:nvPr>
            <p:ph idx="1"/>
          </p:nvPr>
        </p:nvSpPr>
        <p:spPr>
          <a:xfrm>
            <a:off x="614149" y="559558"/>
            <a:ext cx="10644684" cy="5704764"/>
          </a:xfrm>
        </p:spPr>
        <p:txBody>
          <a:bodyPr>
            <a:normAutofit fontScale="62500" lnSpcReduction="20000"/>
          </a:bodyPr>
          <a:lstStyle/>
          <a:p>
            <a:pPr marL="0" indent="0">
              <a:buNone/>
            </a:pPr>
            <a:r>
              <a:rPr lang="ru-RU" dirty="0" smtClean="0"/>
              <a:t>1 Сверстница- На одежде будет блютус,МП3 плеер, и можно будет            </a:t>
            </a:r>
          </a:p>
          <a:p>
            <a:pPr marL="0" indent="0">
              <a:buNone/>
            </a:pPr>
            <a:r>
              <a:rPr lang="ru-RU" dirty="0"/>
              <a:t> </a:t>
            </a:r>
            <a:r>
              <a:rPr lang="ru-RU" dirty="0" smtClean="0"/>
              <a:t>      звонить</a:t>
            </a:r>
          </a:p>
          <a:p>
            <a:pPr marL="0" indent="0">
              <a:buNone/>
            </a:pPr>
            <a:r>
              <a:rPr lang="ru-RU" dirty="0"/>
              <a:t> </a:t>
            </a:r>
            <a:r>
              <a:rPr lang="ru-RU" dirty="0" smtClean="0"/>
              <a:t>      Мама- одежда будет как у роботов</a:t>
            </a:r>
          </a:p>
          <a:p>
            <a:pPr marL="0" indent="0">
              <a:buNone/>
            </a:pPr>
            <a:r>
              <a:rPr lang="ru-RU" dirty="0" smtClean="0"/>
              <a:t>     Бабушка- В зависимости от погодных условий</a:t>
            </a:r>
          </a:p>
          <a:p>
            <a:pPr marL="0" indent="0">
              <a:buNone/>
            </a:pPr>
            <a:r>
              <a:rPr lang="ru-RU" dirty="0" smtClean="0"/>
              <a:t>2.Сверстница- Да, на луне например или на марсе</a:t>
            </a:r>
          </a:p>
          <a:p>
            <a:pPr marL="0" indent="0">
              <a:buNone/>
            </a:pPr>
            <a:r>
              <a:rPr lang="ru-RU" dirty="0"/>
              <a:t> </a:t>
            </a:r>
            <a:r>
              <a:rPr lang="ru-RU" dirty="0" smtClean="0"/>
              <a:t>   Мама-Нет</a:t>
            </a:r>
          </a:p>
          <a:p>
            <a:pPr marL="0" indent="0">
              <a:buNone/>
            </a:pPr>
            <a:r>
              <a:rPr lang="ru-RU" dirty="0"/>
              <a:t> </a:t>
            </a:r>
            <a:r>
              <a:rPr lang="ru-RU" dirty="0" smtClean="0"/>
              <a:t>   Бабушка-Нет</a:t>
            </a:r>
          </a:p>
          <a:p>
            <a:pPr marL="0" indent="0">
              <a:buNone/>
            </a:pPr>
            <a:r>
              <a:rPr lang="ru-RU" dirty="0" smtClean="0"/>
              <a:t>3. Сверстница-Растительная</a:t>
            </a:r>
          </a:p>
          <a:p>
            <a:pPr marL="0" indent="0">
              <a:buNone/>
            </a:pPr>
            <a:r>
              <a:rPr lang="ru-RU" dirty="0"/>
              <a:t> </a:t>
            </a:r>
            <a:r>
              <a:rPr lang="ru-RU" dirty="0" smtClean="0"/>
              <a:t>    Мама-Растительная</a:t>
            </a:r>
          </a:p>
          <a:p>
            <a:pPr marL="0" indent="0">
              <a:buNone/>
            </a:pPr>
            <a:r>
              <a:rPr lang="ru-RU" dirty="0"/>
              <a:t> </a:t>
            </a:r>
            <a:r>
              <a:rPr lang="ru-RU" dirty="0" smtClean="0"/>
              <a:t>    Бабушка-мясная</a:t>
            </a:r>
          </a:p>
          <a:p>
            <a:pPr marL="0" indent="0">
              <a:buNone/>
            </a:pPr>
            <a:r>
              <a:rPr lang="ru-RU" dirty="0" smtClean="0"/>
              <a:t>4. Сверстница-Обеспеченные люди будут покупать энергию, а бедные будут спать</a:t>
            </a:r>
          </a:p>
          <a:p>
            <a:pPr marL="0" indent="0">
              <a:buNone/>
            </a:pPr>
            <a:r>
              <a:rPr lang="ru-RU" dirty="0"/>
              <a:t> </a:t>
            </a:r>
            <a:r>
              <a:rPr lang="ru-RU" dirty="0" smtClean="0"/>
              <a:t>   Мама-Будет сон</a:t>
            </a:r>
          </a:p>
          <a:p>
            <a:pPr marL="0" indent="0">
              <a:buNone/>
            </a:pPr>
            <a:r>
              <a:rPr lang="ru-RU" dirty="0"/>
              <a:t> </a:t>
            </a:r>
            <a:r>
              <a:rPr lang="ru-RU" dirty="0" smtClean="0"/>
              <a:t>   Бабушка-Сна не будет, но будет энергия</a:t>
            </a:r>
          </a:p>
          <a:p>
            <a:pPr marL="0" indent="0">
              <a:buNone/>
            </a:pPr>
            <a:r>
              <a:rPr lang="ru-RU" dirty="0" smtClean="0"/>
              <a:t>5. Сверстница-На задней панели будет обычное стекло</a:t>
            </a:r>
          </a:p>
          <a:p>
            <a:pPr marL="0" indent="0">
              <a:buNone/>
            </a:pPr>
            <a:r>
              <a:rPr lang="ru-RU" dirty="0"/>
              <a:t> </a:t>
            </a:r>
            <a:r>
              <a:rPr lang="ru-RU" dirty="0" smtClean="0"/>
              <a:t>   Мама-Все кнопки будут на человеке и можно будет управлять им,  это будет сам гаджет</a:t>
            </a:r>
          </a:p>
          <a:p>
            <a:pPr marL="0" indent="0">
              <a:buNone/>
            </a:pPr>
            <a:r>
              <a:rPr lang="ru-RU" dirty="0"/>
              <a:t> </a:t>
            </a:r>
            <a:r>
              <a:rPr lang="ru-RU" dirty="0" smtClean="0"/>
              <a:t>   Бабушка- много, например: смартфон с прозрачным экраном, беспроводная зарядка, виртуальная клавиатура</a:t>
            </a:r>
          </a:p>
          <a:p>
            <a:pPr marL="0" indent="0">
              <a:buNone/>
            </a:pPr>
            <a:r>
              <a:rPr lang="ru-RU" dirty="0" smtClean="0"/>
              <a:t>    </a:t>
            </a:r>
          </a:p>
        </p:txBody>
      </p:sp>
    </p:spTree>
    <p:extLst>
      <p:ext uri="{BB962C8B-B14F-4D97-AF65-F5344CB8AC3E}">
        <p14:creationId xmlns:p14="http://schemas.microsoft.com/office/powerpoint/2010/main" val="358373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1887" y="344385"/>
            <a:ext cx="11483438" cy="5447645"/>
          </a:xfrm>
          <a:prstGeom prst="rect">
            <a:avLst/>
          </a:prstGeom>
        </p:spPr>
        <p:txBody>
          <a:bodyPr wrap="square">
            <a:spAutoFit/>
          </a:bodyPr>
          <a:lstStyle/>
          <a:p>
            <a:r>
              <a:rPr lang="ru-RU" dirty="0" smtClean="0"/>
              <a:t/>
            </a:r>
            <a:br>
              <a:rPr lang="ru-RU" dirty="0" smtClean="0"/>
            </a:br>
            <a:r>
              <a:rPr lang="ru-RU" dirty="0" smtClean="0"/>
              <a:t/>
            </a:r>
            <a:br>
              <a:rPr lang="ru-RU" dirty="0" smtClean="0"/>
            </a:br>
            <a:r>
              <a:rPr lang="ru-RU" sz="2400" dirty="0" smtClean="0"/>
              <a:t>Черпая свои идеи из природных форм, </a:t>
            </a:r>
          </a:p>
          <a:p>
            <a:r>
              <a:rPr lang="ru-RU" sz="2400" dirty="0" smtClean="0"/>
              <a:t>бельгийский архитектор Винсент </a:t>
            </a:r>
            <a:r>
              <a:rPr lang="ru-RU" sz="2400" dirty="0" err="1" smtClean="0"/>
              <a:t>Каллебо</a:t>
            </a:r>
            <a:r>
              <a:rPr lang="ru-RU" sz="2400" dirty="0" smtClean="0"/>
              <a:t> </a:t>
            </a:r>
          </a:p>
          <a:p>
            <a:r>
              <a:rPr lang="ru-RU" sz="2400" dirty="0" smtClean="0"/>
              <a:t>предложил проект города будущего для </a:t>
            </a:r>
          </a:p>
          <a:p>
            <a:r>
              <a:rPr lang="ru-RU" sz="2400" dirty="0" smtClean="0"/>
              <a:t>еще одного китайского города – </a:t>
            </a:r>
            <a:r>
              <a:rPr lang="ru-RU" sz="2400" dirty="0" err="1" smtClean="0"/>
              <a:t>Шэнчьженя</a:t>
            </a:r>
            <a:r>
              <a:rPr lang="ru-RU" sz="2400" dirty="0" smtClean="0"/>
              <a:t>.</a:t>
            </a:r>
          </a:p>
          <a:p>
            <a:r>
              <a:rPr lang="ru-RU" sz="2400" dirty="0" smtClean="0"/>
              <a:t>Каждое здание будет выглядеть как </a:t>
            </a:r>
          </a:p>
          <a:p>
            <a:r>
              <a:rPr lang="ru-RU" sz="2400" dirty="0" smtClean="0"/>
              <a:t>пирамидка из морских камешков, </a:t>
            </a:r>
          </a:p>
          <a:p>
            <a:r>
              <a:rPr lang="ru-RU" sz="2400" dirty="0" smtClean="0"/>
              <a:t>поставленных друг на друга. Архитектор </a:t>
            </a:r>
          </a:p>
          <a:p>
            <a:r>
              <a:rPr lang="ru-RU" sz="2400" dirty="0" smtClean="0"/>
              <a:t>подчеркивает, что такой дизайн наполнит город позитивной энергетикой и позволит оборудовать сады и огороды непосредственно в жилых башнях. Кроме того, «пирамидки из камешков» будут иметь </a:t>
            </a:r>
            <a:r>
              <a:rPr lang="ru-RU" sz="2400" dirty="0" err="1" smtClean="0"/>
              <a:t>ветрогенераторы</a:t>
            </a:r>
            <a:r>
              <a:rPr lang="ru-RU" sz="2400" dirty="0" smtClean="0"/>
              <a:t> и солнечные батареи, а высокая плотность квартир и домов уменьшит роль автотранспорта. </a:t>
            </a:r>
            <a:br>
              <a:rPr lang="ru-RU" sz="2400" dirty="0" smtClean="0"/>
            </a:br>
            <a:r>
              <a:rPr lang="ru-RU" sz="2400" dirty="0" smtClean="0"/>
              <a:t/>
            </a:r>
            <a:br>
              <a:rPr lang="ru-RU" sz="2400" dirty="0" smtClean="0"/>
            </a:br>
            <a:endParaRPr lang="ru-RU" sz="2400" dirty="0"/>
          </a:p>
        </p:txBody>
      </p:sp>
      <p:pic>
        <p:nvPicPr>
          <p:cNvPr id="21508" name="Picture 4" descr="Города будущего: 10 уникальных проектов"/>
          <p:cNvPicPr>
            <a:picLocks noChangeAspect="1" noChangeArrowheads="1"/>
          </p:cNvPicPr>
          <p:nvPr/>
        </p:nvPicPr>
        <p:blipFill>
          <a:blip r:embed="rId2"/>
          <a:srcRect/>
          <a:stretch>
            <a:fillRect/>
          </a:stretch>
        </p:blipFill>
        <p:spPr bwMode="auto">
          <a:xfrm>
            <a:off x="6519554" y="154379"/>
            <a:ext cx="5470566" cy="3359558"/>
          </a:xfrm>
          <a:prstGeom prst="rect">
            <a:avLst/>
          </a:prstGeom>
          <a:noFill/>
        </p:spPr>
      </p:pic>
      <p:sp>
        <p:nvSpPr>
          <p:cNvPr id="5" name="Прямоугольник 4"/>
          <p:cNvSpPr/>
          <p:nvPr/>
        </p:nvSpPr>
        <p:spPr>
          <a:xfrm>
            <a:off x="1484416" y="225632"/>
            <a:ext cx="4239489" cy="584775"/>
          </a:xfrm>
          <a:prstGeom prst="rect">
            <a:avLst/>
          </a:prstGeom>
        </p:spPr>
        <p:txBody>
          <a:bodyPr wrap="square">
            <a:spAutoFit/>
          </a:bodyPr>
          <a:lstStyle/>
          <a:p>
            <a:r>
              <a:rPr lang="ru-RU" sz="3200" b="1" dirty="0" smtClean="0">
                <a:solidFill>
                  <a:prstClr val="black"/>
                </a:solidFill>
              </a:rPr>
              <a:t>Город из камешков </a:t>
            </a:r>
            <a:endParaRPr lang="ru-RU" sz="32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379" y="1365662"/>
            <a:ext cx="11732821" cy="5816977"/>
          </a:xfrm>
          <a:prstGeom prst="rect">
            <a:avLst/>
          </a:prstGeom>
        </p:spPr>
        <p:txBody>
          <a:bodyPr wrap="square">
            <a:spAutoFit/>
          </a:bodyPr>
          <a:lstStyle/>
          <a:p>
            <a:r>
              <a:rPr lang="ru-RU" sz="2400" dirty="0" smtClean="0"/>
              <a:t>Расположенный в Сан-Франциско Институт </a:t>
            </a:r>
          </a:p>
          <a:p>
            <a:r>
              <a:rPr lang="ru-RU" sz="2400" dirty="0" smtClean="0"/>
              <a:t>морских поселений ведет подготовку к </a:t>
            </a:r>
          </a:p>
          <a:p>
            <a:r>
              <a:rPr lang="ru-RU" sz="2400" dirty="0" smtClean="0"/>
              <a:t>строительству первого в мире плавучего </a:t>
            </a:r>
          </a:p>
          <a:p>
            <a:r>
              <a:rPr lang="ru-RU" sz="2400" dirty="0" smtClean="0"/>
              <a:t>города. Авторы проекта обещают, что </a:t>
            </a:r>
          </a:p>
          <a:p>
            <a:r>
              <a:rPr lang="ru-RU" sz="2400" dirty="0" smtClean="0"/>
              <a:t>«новый вид человеческого  местообитания </a:t>
            </a:r>
          </a:p>
          <a:p>
            <a:r>
              <a:rPr lang="ru-RU" sz="2400" dirty="0" smtClean="0"/>
              <a:t>на морских просторах» может появиться уже </a:t>
            </a:r>
          </a:p>
          <a:p>
            <a:r>
              <a:rPr lang="ru-RU" sz="2400" dirty="0" smtClean="0"/>
              <a:t>к 2020 году. Специалисты научного  центра разрабатывают идею плавучего города с  середины нулевых годов. В настоящий момент в Сети идет кампания по сбору средств на инновационный проект. По замыслу сотрудников Института морских поселений, будущий город будет состоять из квадратных модулей площадью 50 квадратных метров каждый.  Каждое жилое здание плавучего города будет стоять на блоке из 11 модулей-платформ.  Количество жильцов в блоке будет составлять от 225 до 300 человек. Плавучий город будет автономным политическим и социальным образованием, с собственной экономикой и налогами.</a:t>
            </a:r>
            <a:br>
              <a:rPr lang="ru-RU" sz="2400" dirty="0" smtClean="0"/>
            </a:br>
            <a:r>
              <a:rPr lang="ru-RU" dirty="0" smtClean="0"/>
              <a:t/>
            </a:r>
            <a:br>
              <a:rPr lang="ru-RU" dirty="0" smtClean="0"/>
            </a:br>
            <a:endParaRPr lang="ru-RU" dirty="0"/>
          </a:p>
        </p:txBody>
      </p:sp>
      <p:pic>
        <p:nvPicPr>
          <p:cNvPr id="22530" name="Picture 2" descr="https://nauka.boltai.com/wp-content/uploads/sites/26/2016/10/maxresdefault-2.jpg"/>
          <p:cNvPicPr>
            <a:picLocks noChangeAspect="1" noChangeArrowheads="1"/>
          </p:cNvPicPr>
          <p:nvPr/>
        </p:nvPicPr>
        <p:blipFill>
          <a:blip r:embed="rId2"/>
          <a:srcRect/>
          <a:stretch>
            <a:fillRect/>
          </a:stretch>
        </p:blipFill>
        <p:spPr bwMode="auto">
          <a:xfrm>
            <a:off x="6295515" y="201880"/>
            <a:ext cx="5573213" cy="3158836"/>
          </a:xfrm>
          <a:prstGeom prst="rect">
            <a:avLst/>
          </a:prstGeom>
          <a:noFill/>
        </p:spPr>
      </p:pic>
      <p:sp>
        <p:nvSpPr>
          <p:cNvPr id="4" name="Прямоугольник 3"/>
          <p:cNvSpPr/>
          <p:nvPr/>
        </p:nvSpPr>
        <p:spPr>
          <a:xfrm>
            <a:off x="581890" y="658772"/>
            <a:ext cx="3376630" cy="523220"/>
          </a:xfrm>
          <a:prstGeom prst="rect">
            <a:avLst/>
          </a:prstGeom>
        </p:spPr>
        <p:txBody>
          <a:bodyPr wrap="none">
            <a:spAutoFit/>
          </a:bodyPr>
          <a:lstStyle/>
          <a:p>
            <a:r>
              <a:rPr lang="ru-RU" sz="2800" b="1" dirty="0" smtClean="0">
                <a:solidFill>
                  <a:prstClr val="black"/>
                </a:solidFill>
              </a:rPr>
              <a:t> ПЛАВУЧИЕ ГОРОДА </a:t>
            </a:r>
            <a:endParaRPr lang="ru-RU" sz="28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3138" y="1425039"/>
            <a:ext cx="11115303" cy="4893647"/>
          </a:xfrm>
          <a:prstGeom prst="rect">
            <a:avLst/>
          </a:prstGeom>
        </p:spPr>
        <p:txBody>
          <a:bodyPr wrap="square">
            <a:spAutoFit/>
          </a:bodyPr>
          <a:lstStyle/>
          <a:p>
            <a:pPr algn="just"/>
            <a:r>
              <a:rPr lang="ru-RU" sz="2400" dirty="0" smtClean="0"/>
              <a:t>98-летний Жак </a:t>
            </a:r>
            <a:r>
              <a:rPr lang="ru-RU" sz="2400" dirty="0" err="1" smtClean="0"/>
              <a:t>Фреско</a:t>
            </a:r>
            <a:r>
              <a:rPr lang="ru-RU" sz="2400" dirty="0" smtClean="0"/>
              <a:t> разработал </a:t>
            </a:r>
          </a:p>
          <a:p>
            <a:pPr algn="just"/>
            <a:r>
              <a:rPr lang="ru-RU" sz="2400" dirty="0" smtClean="0"/>
              <a:t>идеальный план для всех городов </a:t>
            </a:r>
          </a:p>
          <a:p>
            <a:pPr algn="just"/>
            <a:r>
              <a:rPr lang="ru-RU" sz="2400" dirty="0" smtClean="0"/>
              <a:t>будущего. Согласно его замыслу, все</a:t>
            </a:r>
          </a:p>
          <a:p>
            <a:pPr algn="just"/>
            <a:r>
              <a:rPr lang="ru-RU" sz="2400" dirty="0" smtClean="0"/>
              <a:t> сооружения сначала должны быть</a:t>
            </a:r>
          </a:p>
          <a:p>
            <a:pPr algn="just"/>
            <a:r>
              <a:rPr lang="ru-RU" sz="2400" dirty="0" smtClean="0"/>
              <a:t> изготовлены в виде составных модулей, </a:t>
            </a:r>
          </a:p>
          <a:p>
            <a:pPr algn="just"/>
            <a:r>
              <a:rPr lang="ru-RU" sz="2400" dirty="0" smtClean="0"/>
              <a:t>а затем – доставлены на нужное место и</a:t>
            </a:r>
          </a:p>
          <a:p>
            <a:pPr algn="just"/>
            <a:r>
              <a:rPr lang="ru-RU" sz="2400" dirty="0" smtClean="0"/>
              <a:t> собраны. Это позволит значительно сократить расходы. Правда, для этого придётся создать мега-завод, способный массово производить отдельные квартиры или даже целые дома для нескольких городов одновременно. Планируется, что они будут изготавливаться из лёгких сортов железобетона с керамическим покрытием. Этот материал является прочным, огнеупорным, устойчивым к любым климатическим условиям и практически не требующим обслуживания.</a:t>
            </a:r>
            <a:endParaRPr lang="ru-RU" sz="2400" dirty="0"/>
          </a:p>
        </p:txBody>
      </p:sp>
      <p:pic>
        <p:nvPicPr>
          <p:cNvPr id="23554" name="Picture 2" descr="https://nauka.boltai.com/wp-content/uploads/sites/26/2016/10/20130410-140627_www.jpg"/>
          <p:cNvPicPr>
            <a:picLocks noChangeAspect="1" noChangeArrowheads="1"/>
          </p:cNvPicPr>
          <p:nvPr/>
        </p:nvPicPr>
        <p:blipFill>
          <a:blip r:embed="rId2"/>
          <a:srcRect/>
          <a:stretch>
            <a:fillRect/>
          </a:stretch>
        </p:blipFill>
        <p:spPr bwMode="auto">
          <a:xfrm>
            <a:off x="5868543" y="337216"/>
            <a:ext cx="5655799" cy="3261008"/>
          </a:xfrm>
          <a:prstGeom prst="rect">
            <a:avLst/>
          </a:prstGeom>
          <a:noFill/>
        </p:spPr>
      </p:pic>
      <p:sp>
        <p:nvSpPr>
          <p:cNvPr id="4" name="Прямоугольник 3"/>
          <p:cNvSpPr/>
          <p:nvPr/>
        </p:nvSpPr>
        <p:spPr>
          <a:xfrm>
            <a:off x="1484416" y="558140"/>
            <a:ext cx="3966358" cy="584775"/>
          </a:xfrm>
          <a:prstGeom prst="rect">
            <a:avLst/>
          </a:prstGeom>
        </p:spPr>
        <p:txBody>
          <a:bodyPr wrap="square">
            <a:spAutoFit/>
          </a:bodyPr>
          <a:lstStyle/>
          <a:p>
            <a:r>
              <a:rPr lang="ru-RU" sz="3200" b="1" dirty="0" smtClean="0">
                <a:solidFill>
                  <a:prstClr val="black"/>
                </a:solidFill>
              </a:rPr>
              <a:t>Проект «ВЕНЕРА»</a:t>
            </a:r>
            <a:endParaRPr lang="ru-RU" sz="32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6970" y="567006"/>
            <a:ext cx="10515600" cy="1325563"/>
          </a:xfrm>
        </p:spPr>
        <p:txBody>
          <a:bodyPr/>
          <a:lstStyle/>
          <a:p>
            <a:r>
              <a:rPr lang="ru-RU" b="1" dirty="0" smtClean="0"/>
              <a:t>«Источники энергии будущего»</a:t>
            </a:r>
            <a:endParaRPr lang="ru-RU" b="1" dirty="0"/>
          </a:p>
        </p:txBody>
      </p:sp>
      <p:pic>
        <p:nvPicPr>
          <p:cNvPr id="3" name="Рисунок 2" descr="http://www.arnapress.kz/i/Posts/96741.jpg"/>
          <p:cNvPicPr/>
          <p:nvPr/>
        </p:nvPicPr>
        <p:blipFill>
          <a:blip r:embed="rId2"/>
          <a:srcRect/>
          <a:stretch>
            <a:fillRect/>
          </a:stretch>
        </p:blipFill>
        <p:spPr bwMode="auto">
          <a:xfrm>
            <a:off x="2291937" y="2291999"/>
            <a:ext cx="7039470" cy="394254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Blog by saharin: Космические солнечные станции: Альтернативная энергетика"/>
          <p:cNvPicPr/>
          <p:nvPr/>
        </p:nvPicPr>
        <p:blipFill>
          <a:blip r:embed="rId2"/>
          <a:srcRect/>
          <a:stretch>
            <a:fillRect/>
          </a:stretch>
        </p:blipFill>
        <p:spPr bwMode="auto">
          <a:xfrm>
            <a:off x="6550726" y="864977"/>
            <a:ext cx="5095010" cy="2982624"/>
          </a:xfrm>
          <a:prstGeom prst="rect">
            <a:avLst/>
          </a:prstGeom>
          <a:ln>
            <a:noFill/>
          </a:ln>
          <a:effectLst>
            <a:outerShdw blurRad="292100" dist="139700" dir="2700000" algn="tl" rotWithShape="0">
              <a:srgbClr val="333333">
                <a:alpha val="65000"/>
              </a:srgbClr>
            </a:outerShdw>
          </a:effectLst>
        </p:spPr>
      </p:pic>
      <p:sp>
        <p:nvSpPr>
          <p:cNvPr id="26626" name="Rectangle 2"/>
          <p:cNvSpPr>
            <a:spLocks noChangeArrowheads="1"/>
          </p:cNvSpPr>
          <p:nvPr/>
        </p:nvSpPr>
        <p:spPr bwMode="auto">
          <a:xfrm>
            <a:off x="225631" y="4129298"/>
            <a:ext cx="1147156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Огромные зеркала будут отражать солнечные лучи на коллектора меньшего размера.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Затем эта энергия будет передаваться на землю с помощью микроволновых или лазерных пучков.</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273130" y="1353788"/>
            <a:ext cx="6020791" cy="1200329"/>
          </a:xfrm>
          <a:prstGeom prst="rect">
            <a:avLst/>
          </a:prstGeom>
        </p:spPr>
        <p:txBody>
          <a:bodyPr wrap="square">
            <a:spAutoFit/>
          </a:bodyPr>
          <a:lstStyle/>
          <a:p>
            <a:pPr lvl="0" algn="just" fontAlgn="base">
              <a:spcBef>
                <a:spcPct val="0"/>
              </a:spcBef>
              <a:spcAft>
                <a:spcPct val="0"/>
              </a:spcAft>
            </a:pPr>
            <a:r>
              <a:rPr lang="ru-RU" sz="2400" dirty="0" smtClean="0">
                <a:solidFill>
                  <a:srgbClr val="333333"/>
                </a:solidFill>
                <a:latin typeface="Calibri" pitchFamily="34" charset="0"/>
                <a:ea typeface="Times New Roman" pitchFamily="18" charset="0"/>
                <a:cs typeface="Times New Roman" pitchFamily="18" charset="0"/>
              </a:rPr>
              <a:t>Каждый час земля получает столько солнечной энергии, больше, чем земляне ее используют за целый год.</a:t>
            </a:r>
            <a:endParaRPr lang="ru-RU" sz="2400" dirty="0" smtClean="0">
              <a:solidFill>
                <a:prstClr val="black"/>
              </a:solidFill>
              <a:latin typeface="Arial" pitchFamily="34" charset="0"/>
              <a:cs typeface="Arial" pitchFamily="34" charset="0"/>
            </a:endParaRPr>
          </a:p>
        </p:txBody>
      </p:sp>
      <p:sp>
        <p:nvSpPr>
          <p:cNvPr id="6" name="Прямоугольник 5"/>
          <p:cNvSpPr/>
          <p:nvPr/>
        </p:nvSpPr>
        <p:spPr>
          <a:xfrm>
            <a:off x="257300" y="2584377"/>
            <a:ext cx="6202877" cy="1938992"/>
          </a:xfrm>
          <a:prstGeom prst="rect">
            <a:avLst/>
          </a:prstGeom>
        </p:spPr>
        <p:txBody>
          <a:bodyPr wrap="square">
            <a:spAutoFit/>
          </a:bodyPr>
          <a:lstStyle/>
          <a:p>
            <a:pPr algn="just"/>
            <a:r>
              <a:rPr lang="ru-RU" sz="2400" dirty="0" smtClean="0">
                <a:solidFill>
                  <a:srgbClr val="333333"/>
                </a:solidFill>
                <a:latin typeface="Calibri" pitchFamily="34" charset="0"/>
                <a:ea typeface="Times New Roman" pitchFamily="18" charset="0"/>
                <a:cs typeface="Times New Roman" pitchFamily="18" charset="0"/>
              </a:rPr>
              <a:t>Один из способов использование этой энергии, создание гигантских солнечных ферм, которые будут собирать часть высокоинтенсивного и бесперебойного солнечного излучения.</a:t>
            </a:r>
            <a:endParaRPr lang="ru-RU" dirty="0"/>
          </a:p>
        </p:txBody>
      </p:sp>
      <p:sp>
        <p:nvSpPr>
          <p:cNvPr id="26627" name="Rectangle 3"/>
          <p:cNvSpPr>
            <a:spLocks noChangeArrowheads="1"/>
          </p:cNvSpPr>
          <p:nvPr/>
        </p:nvSpPr>
        <p:spPr bwMode="auto">
          <a:xfrm>
            <a:off x="1175656" y="154380"/>
            <a:ext cx="8348354" cy="584775"/>
          </a:xfrm>
          <a:prstGeom prst="rect">
            <a:avLst/>
          </a:prstGeom>
          <a:no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3200" b="1" dirty="0" smtClean="0">
                <a:latin typeface="Arial Black" pitchFamily="34" charset="0"/>
                <a:ea typeface="Times New Roman" pitchFamily="18" charset="0"/>
                <a:cs typeface="Arial" pitchFamily="34" charset="0"/>
              </a:rPr>
              <a:t>Космические солнечные станции</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719449" y="213756"/>
            <a:ext cx="560515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just" defTabSz="914400" rtl="0" eaLnBrk="1" fontAlgn="base" latinLnBrk="0" hangingPunct="1">
              <a:lnSpc>
                <a:spcPct val="100000"/>
              </a:lnSpc>
              <a:spcBef>
                <a:spcPct val="0"/>
              </a:spcBef>
              <a:spcAft>
                <a:spcPct val="0"/>
              </a:spcAft>
              <a:buClrTx/>
              <a:buSzTx/>
              <a:buFontTx/>
              <a:buNone/>
              <a:tabLst/>
            </a:pPr>
            <a:r>
              <a:rPr lang="ru-RU" sz="3200" b="1" dirty="0" smtClean="0"/>
              <a:t>Парящие ветряки</a:t>
            </a:r>
          </a:p>
        </p:txBody>
      </p:sp>
      <p:sp>
        <p:nvSpPr>
          <p:cNvPr id="1026" name="Rectangle 2"/>
          <p:cNvSpPr>
            <a:spLocks noChangeArrowheads="1"/>
          </p:cNvSpPr>
          <p:nvPr/>
        </p:nvSpPr>
        <p:spPr bwMode="auto">
          <a:xfrm>
            <a:off x="213756" y="4346367"/>
            <a:ext cx="11685319"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Схема проста. Привязанный к земле мягкий кольцевой дирижабль с турбиной посередине, который будет производить энергии в два раза больше, чем стационарная ветряк такого же размера.</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Рисунок 6" descr="Blog by saharin: парящие ветряки: Альтернативная энергетика"/>
          <p:cNvPicPr/>
          <p:nvPr/>
        </p:nvPicPr>
        <p:blipFill>
          <a:blip r:embed="rId2"/>
          <a:srcRect/>
          <a:stretch>
            <a:fillRect/>
          </a:stretch>
        </p:blipFill>
        <p:spPr bwMode="auto">
          <a:xfrm>
            <a:off x="6133356" y="869311"/>
            <a:ext cx="5666757" cy="3171825"/>
          </a:xfrm>
          <a:prstGeom prst="rect">
            <a:avLst/>
          </a:prstGeom>
          <a:ln>
            <a:noFill/>
          </a:ln>
          <a:effectLst>
            <a:outerShdw blurRad="292100" dist="139700" dir="2700000" algn="tl" rotWithShape="0">
              <a:srgbClr val="333333">
                <a:alpha val="65000"/>
              </a:srgbClr>
            </a:outerShdw>
          </a:effectLst>
        </p:spPr>
      </p:pic>
      <p:sp>
        <p:nvSpPr>
          <p:cNvPr id="8" name="Прямоугольник 7"/>
          <p:cNvSpPr/>
          <p:nvPr/>
        </p:nvSpPr>
        <p:spPr>
          <a:xfrm>
            <a:off x="213756" y="1710046"/>
            <a:ext cx="5712031" cy="2677656"/>
          </a:xfrm>
          <a:prstGeom prst="rect">
            <a:avLst/>
          </a:prstGeom>
        </p:spPr>
        <p:txBody>
          <a:bodyPr wrap="square">
            <a:spAutoFit/>
          </a:bodyPr>
          <a:lstStyle/>
          <a:p>
            <a:pPr algn="just"/>
            <a:r>
              <a:rPr lang="ru-RU" sz="2400" dirty="0" smtClean="0">
                <a:solidFill>
                  <a:srgbClr val="333333"/>
                </a:solidFill>
                <a:latin typeface="Calibri" pitchFamily="34" charset="0"/>
                <a:ea typeface="Times New Roman" pitchFamily="18" charset="0"/>
                <a:cs typeface="Times New Roman" pitchFamily="18" charset="0"/>
              </a:rPr>
              <a:t> Уже сегодня мы получаем достаточное количество энергии из ветра, но парящие, благодаря висящей ветряной турбине на высоте 300-600 м над землей, где ветер сильнее и устойчивее мы могли бы получать эту энергию гораздо эффективней.</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 name="Рисунок 2" descr="Blog by saharin: энергия тепла подземных потоков: Альтернативная энергетика"/>
          <p:cNvPicPr>
            <a:picLocks noChangeAspect="1"/>
          </p:cNvPicPr>
          <p:nvPr/>
        </p:nvPicPr>
        <p:blipFill>
          <a:blip r:embed="rId2"/>
          <a:srcRect/>
          <a:stretch>
            <a:fillRect/>
          </a:stretch>
        </p:blipFill>
        <p:spPr bwMode="auto">
          <a:xfrm>
            <a:off x="7422078" y="296883"/>
            <a:ext cx="4132613" cy="3181863"/>
          </a:xfrm>
          <a:prstGeom prst="rect">
            <a:avLst/>
          </a:prstGeom>
          <a:ln>
            <a:noFill/>
          </a:ln>
          <a:effectLst>
            <a:outerShdw blurRad="292100" dist="139700" dir="2700000" algn="tl" rotWithShape="0">
              <a:srgbClr val="333333">
                <a:alpha val="65000"/>
              </a:srgbClr>
            </a:outerShdw>
          </a:effectLst>
        </p:spPr>
      </p:pic>
      <p:sp>
        <p:nvSpPr>
          <p:cNvPr id="21507" name="Rectangle 3"/>
          <p:cNvSpPr>
            <a:spLocks noChangeArrowheads="1"/>
          </p:cNvSpPr>
          <p:nvPr/>
        </p:nvSpPr>
        <p:spPr bwMode="auto">
          <a:xfrm>
            <a:off x="368136" y="397824"/>
            <a:ext cx="714894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effectLst/>
                <a:latin typeface="Calibri" pitchFamily="34" charset="0"/>
                <a:ea typeface="Times New Roman" pitchFamily="18" charset="0"/>
                <a:cs typeface="Times New Roman" pitchFamily="18" charset="0"/>
              </a:rPr>
              <a:t>Энергия тепла подземных лавовых потоков</a:t>
            </a:r>
            <a:endParaRPr kumimoji="0" lang="ru-RU" sz="2400" b="1" i="1" u="none" strike="noStrike" cap="none" normalizeH="0" baseline="0" dirty="0" smtClean="0">
              <a:ln>
                <a:noFill/>
              </a:ln>
              <a:effectLst/>
              <a:latin typeface="Arial" pitchFamily="34" charset="0"/>
              <a:cs typeface="Arial" pitchFamily="34" charset="0"/>
            </a:endParaRPr>
          </a:p>
        </p:txBody>
      </p:sp>
      <p:sp>
        <p:nvSpPr>
          <p:cNvPr id="21508" name="Rectangle 4"/>
          <p:cNvSpPr>
            <a:spLocks noChangeArrowheads="1"/>
          </p:cNvSpPr>
          <p:nvPr/>
        </p:nvSpPr>
        <p:spPr bwMode="auto">
          <a:xfrm>
            <a:off x="475013" y="1341909"/>
            <a:ext cx="678081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  </a:t>
            </a:r>
            <a:endParaRPr kumimoji="0" lang="ru-RU" sz="2400" b="0" i="0" u="none" strike="noStrike" cap="none" normalizeH="0" baseline="0" dirty="0" smtClean="0">
              <a:ln>
                <a:noFill/>
              </a:ln>
              <a:solidFill>
                <a:srgbClr val="333333"/>
              </a:solidFill>
              <a:effectLst/>
              <a:latin typeface="Arial" pitchFamily="34" charset="0"/>
              <a:ea typeface="Times New Roman" pitchFamily="18" charset="0"/>
              <a:cs typeface="Arial" pitchFamily="34" charset="0"/>
            </a:endParaRPr>
          </a:p>
          <a:p>
            <a:pPr marL="0" marR="0" lvl="0" indent="53975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Способ превращения в энергию тепла, которое поднимается из расплавленных глубин земли</a:t>
            </a:r>
            <a:r>
              <a:rPr kumimoji="0" lang="ru-RU"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ru-RU" sz="2400" b="0"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используется для нужд миллионов домов по всему миру.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09" name="Rectangle 5"/>
          <p:cNvSpPr>
            <a:spLocks noChangeArrowheads="1"/>
          </p:cNvSpPr>
          <p:nvPr/>
        </p:nvSpPr>
        <p:spPr bwMode="auto">
          <a:xfrm>
            <a:off x="486888" y="3538846"/>
            <a:ext cx="1115093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just" defTabSz="914400" rtl="0" eaLnBrk="1" fontAlgn="base" latinLnBrk="0" hangingPunct="1">
              <a:lnSpc>
                <a:spcPct val="100000"/>
              </a:lnSpc>
              <a:spcBef>
                <a:spcPct val="0"/>
              </a:spcBef>
              <a:spcAft>
                <a:spcPct val="0"/>
              </a:spcAft>
              <a:buClrTx/>
              <a:buSzTx/>
              <a:buFontTx/>
              <a:buNone/>
              <a:tabLst/>
            </a:pPr>
            <a:r>
              <a:rPr kumimoji="0" lang="ru-RU" sz="240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В последней, в рамках проекта глубокого бурения нашли целый клад подземного хранилища магмы. Раскаленная магма мгновенно превратила закаченную воду в пар. Этот пар высокого давления увеличил выработку энергии в 10 раз</a:t>
            </a:r>
            <a:r>
              <a:rPr kumimoji="0" lang="ru-RU" sz="2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718</TotalTime>
  <Words>1811</Words>
  <Application>Microsoft Office PowerPoint</Application>
  <PresentationFormat>Широкоэкранный</PresentationFormat>
  <Paragraphs>118</Paragraphs>
  <Slides>29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29</vt:i4>
      </vt:variant>
    </vt:vector>
  </HeadingPairs>
  <TitlesOfParts>
    <vt:vector size="36" baseType="lpstr">
      <vt:lpstr>Aharoni</vt:lpstr>
      <vt:lpstr>Arial</vt:lpstr>
      <vt:lpstr>Arial Black</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«Источники энергии будущего»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«Фильмы о будущем»</vt:lpstr>
      <vt:lpstr>Презентация PowerPoint</vt:lpstr>
      <vt:lpstr>Презентация PowerPoint</vt:lpstr>
      <vt:lpstr>Презентация PowerPoint</vt:lpstr>
      <vt:lpstr>Презентация PowerPoint</vt:lpstr>
      <vt:lpstr>Презентация PowerPoint</vt:lpstr>
      <vt:lpstr>Опрос про будущее</vt:lpstr>
      <vt:lpstr>Ответы в опросу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Муллахметова</dc:creator>
  <cp:lastModifiedBy>Муллахметова</cp:lastModifiedBy>
  <cp:revision>81</cp:revision>
  <dcterms:created xsi:type="dcterms:W3CDTF">2017-12-08T10:51:57Z</dcterms:created>
  <dcterms:modified xsi:type="dcterms:W3CDTF">2017-12-12T10:34:59Z</dcterms:modified>
</cp:coreProperties>
</file>